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Anton" charset="1" panose="00000500000000000000"/>
      <p:regular r:id="rId11"/>
    </p:embeddedFont>
    <p:embeddedFont>
      <p:font typeface="Anton Italics" charset="1" panose="000005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Barlow" charset="1" panose="00000500000000000000"/>
      <p:regular r:id="rId35"/>
    </p:embeddedFont>
    <p:embeddedFont>
      <p:font typeface="Barlow Bold" charset="1" panose="00000800000000000000"/>
      <p:regular r:id="rId36"/>
    </p:embeddedFont>
    <p:embeddedFont>
      <p:font typeface="Barlow Italics" charset="1" panose="00000500000000000000"/>
      <p:regular r:id="rId37"/>
    </p:embeddedFont>
    <p:embeddedFont>
      <p:font typeface="Barlow Bold Italics" charset="1" panose="00000800000000000000"/>
      <p:regular r:id="rId38"/>
    </p:embeddedFont>
    <p:embeddedFont>
      <p:font typeface="Barlow Thin" charset="1" panose="00000300000000000000"/>
      <p:regular r:id="rId39"/>
    </p:embeddedFont>
    <p:embeddedFont>
      <p:font typeface="Barlow Thin Italics" charset="1" panose="00000300000000000000"/>
      <p:regular r:id="rId40"/>
    </p:embeddedFont>
    <p:embeddedFont>
      <p:font typeface="Barlow Extra-Light" charset="1" panose="00000300000000000000"/>
      <p:regular r:id="rId41"/>
    </p:embeddedFont>
    <p:embeddedFont>
      <p:font typeface="Barlow Extra-Light Italics" charset="1" panose="00000300000000000000"/>
      <p:regular r:id="rId42"/>
    </p:embeddedFont>
    <p:embeddedFont>
      <p:font typeface="Barlow Light" charset="1" panose="00000400000000000000"/>
      <p:regular r:id="rId43"/>
    </p:embeddedFont>
    <p:embeddedFont>
      <p:font typeface="Barlow Light Italics" charset="1" panose="00000400000000000000"/>
      <p:regular r:id="rId44"/>
    </p:embeddedFont>
    <p:embeddedFont>
      <p:font typeface="Barlow Medium" charset="1" panose="00000600000000000000"/>
      <p:regular r:id="rId45"/>
    </p:embeddedFont>
    <p:embeddedFont>
      <p:font typeface="Barlow Medium Italics" charset="1" panose="00000600000000000000"/>
      <p:regular r:id="rId46"/>
    </p:embeddedFont>
    <p:embeddedFont>
      <p:font typeface="Barlow Semi-Bold" charset="1" panose="00000700000000000000"/>
      <p:regular r:id="rId47"/>
    </p:embeddedFont>
    <p:embeddedFont>
      <p:font typeface="Barlow Semi-Bold Italics" charset="1" panose="00000700000000000000"/>
      <p:regular r:id="rId48"/>
    </p:embeddedFont>
    <p:embeddedFont>
      <p:font typeface="Barlow Ultra-Bold" charset="1" panose="00000900000000000000"/>
      <p:regular r:id="rId49"/>
    </p:embeddedFont>
    <p:embeddedFont>
      <p:font typeface="Barlow Ultra-Bold Italics" charset="1" panose="00000900000000000000"/>
      <p:regular r:id="rId50"/>
    </p:embeddedFont>
    <p:embeddedFont>
      <p:font typeface="Barlow Heavy" charset="1" panose="00000A00000000000000"/>
      <p:regular r:id="rId51"/>
    </p:embeddedFont>
    <p:embeddedFont>
      <p:font typeface="Barlow Heavy Italics" charset="1" panose="00000A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Fs6HXK924.mp4" Type="http://schemas.openxmlformats.org/officeDocument/2006/relationships/video"/><Relationship Id="rId4" Target="../media/VAFs6HXK924.mp4" Type="http://schemas.microsoft.com/office/2007/relationships/media"/></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48959" y="-2362384"/>
            <a:ext cx="12778156" cy="15011767"/>
            <a:chOff x="0" y="0"/>
            <a:chExt cx="17037541" cy="20015690"/>
          </a:xfrm>
        </p:grpSpPr>
        <p:grpSp>
          <p:nvGrpSpPr>
            <p:cNvPr name="Group 3" id="3"/>
            <p:cNvGrpSpPr>
              <a:grpSpLocks noChangeAspect="true"/>
            </p:cNvGrpSpPr>
            <p:nvPr/>
          </p:nvGrpSpPr>
          <p:grpSpPr>
            <a:xfrm rot="0">
              <a:off x="0" y="2835841"/>
              <a:ext cx="17037541" cy="14017758"/>
              <a:chOff x="0" y="0"/>
              <a:chExt cx="6184570" cy="5088399"/>
            </a:xfrm>
          </p:grpSpPr>
          <p:sp>
            <p:nvSpPr>
              <p:cNvPr name="Freeform 4" id="4"/>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000000"/>
              </a:solidFill>
            </p:spPr>
          </p:sp>
          <p:sp>
            <p:nvSpPr>
              <p:cNvPr name="Freeform 5" id="5"/>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24285" t="0" r="-21658" b="0"/>
                </a:stretch>
              </a:blipFill>
            </p:spPr>
          </p:sp>
        </p:grpSp>
        <p:grpSp>
          <p:nvGrpSpPr>
            <p:cNvPr name="Group 6" id="6"/>
            <p:cNvGrpSpPr/>
            <p:nvPr/>
          </p:nvGrpSpPr>
          <p:grpSpPr>
            <a:xfrm rot="-2593260">
              <a:off x="540439" y="4672269"/>
              <a:ext cx="7729948" cy="932956"/>
              <a:chOff x="0" y="0"/>
              <a:chExt cx="5050803" cy="609600"/>
            </a:xfrm>
          </p:grpSpPr>
          <p:sp>
            <p:nvSpPr>
              <p:cNvPr name="Freeform 7" id="7"/>
              <p:cNvSpPr/>
              <p:nvPr/>
            </p:nvSpPr>
            <p:spPr>
              <a:xfrm flipH="false" flipV="false" rot="0">
                <a:off x="0" y="0"/>
                <a:ext cx="5050803" cy="609600"/>
              </a:xfrm>
              <a:custGeom>
                <a:avLst/>
                <a:gdLst/>
                <a:ahLst/>
                <a:cxnLst/>
                <a:rect r="r" b="b" t="t" l="l"/>
                <a:pathLst>
                  <a:path h="609600" w="5050803">
                    <a:moveTo>
                      <a:pt x="203200" y="0"/>
                    </a:moveTo>
                    <a:lnTo>
                      <a:pt x="5050803" y="0"/>
                    </a:lnTo>
                    <a:lnTo>
                      <a:pt x="4847603" y="609600"/>
                    </a:lnTo>
                    <a:lnTo>
                      <a:pt x="0" y="609600"/>
                    </a:lnTo>
                    <a:lnTo>
                      <a:pt x="203200" y="0"/>
                    </a:lnTo>
                  </a:path>
                </a:pathLst>
              </a:custGeom>
              <a:solidFill>
                <a:srgbClr val="060644"/>
              </a:solidFill>
            </p:spPr>
          </p:sp>
          <p:sp>
            <p:nvSpPr>
              <p:cNvPr name="TextBox 8" id="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2593260">
              <a:off x="1492471" y="2520242"/>
              <a:ext cx="7729948" cy="932956"/>
              <a:chOff x="0" y="0"/>
              <a:chExt cx="5050803" cy="609600"/>
            </a:xfrm>
          </p:grpSpPr>
          <p:sp>
            <p:nvSpPr>
              <p:cNvPr name="Freeform 10" id="10"/>
              <p:cNvSpPr/>
              <p:nvPr/>
            </p:nvSpPr>
            <p:spPr>
              <a:xfrm flipH="false" flipV="false" rot="0">
                <a:off x="0" y="0"/>
                <a:ext cx="5050803" cy="609600"/>
              </a:xfrm>
              <a:custGeom>
                <a:avLst/>
                <a:gdLst/>
                <a:ahLst/>
                <a:cxnLst/>
                <a:rect r="r" b="b" t="t" l="l"/>
                <a:pathLst>
                  <a:path h="609600" w="5050803">
                    <a:moveTo>
                      <a:pt x="203200" y="0"/>
                    </a:moveTo>
                    <a:lnTo>
                      <a:pt x="5050803" y="0"/>
                    </a:lnTo>
                    <a:lnTo>
                      <a:pt x="4847603" y="609600"/>
                    </a:lnTo>
                    <a:lnTo>
                      <a:pt x="0" y="609600"/>
                    </a:lnTo>
                    <a:lnTo>
                      <a:pt x="203200" y="0"/>
                    </a:lnTo>
                  </a:path>
                </a:pathLst>
              </a:custGeom>
              <a:solidFill>
                <a:srgbClr val="557DCF"/>
              </a:solidFill>
            </p:spPr>
          </p:sp>
          <p:sp>
            <p:nvSpPr>
              <p:cNvPr name="TextBox 11" id="1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541087">
              <a:off x="578063" y="14159113"/>
              <a:ext cx="7868208" cy="995353"/>
              <a:chOff x="0" y="0"/>
              <a:chExt cx="4818855" cy="609600"/>
            </a:xfrm>
          </p:grpSpPr>
          <p:sp>
            <p:nvSpPr>
              <p:cNvPr name="Freeform 13" id="13"/>
              <p:cNvSpPr/>
              <p:nvPr/>
            </p:nvSpPr>
            <p:spPr>
              <a:xfrm flipH="false" flipV="false" rot="0">
                <a:off x="0" y="0"/>
                <a:ext cx="4818855" cy="609600"/>
              </a:xfrm>
              <a:custGeom>
                <a:avLst/>
                <a:gdLst/>
                <a:ahLst/>
                <a:cxnLst/>
                <a:rect r="r" b="b" t="t" l="l"/>
                <a:pathLst>
                  <a:path h="609600" w="4818855">
                    <a:moveTo>
                      <a:pt x="4615655" y="0"/>
                    </a:moveTo>
                    <a:lnTo>
                      <a:pt x="0" y="0"/>
                    </a:lnTo>
                    <a:lnTo>
                      <a:pt x="203200" y="609600"/>
                    </a:lnTo>
                    <a:lnTo>
                      <a:pt x="4818855" y="609600"/>
                    </a:lnTo>
                    <a:lnTo>
                      <a:pt x="4615655" y="0"/>
                    </a:lnTo>
                  </a:path>
                </a:pathLst>
              </a:custGeom>
              <a:solidFill>
                <a:srgbClr val="060644"/>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2541087">
              <a:off x="1718951" y="16499905"/>
              <a:ext cx="7868208" cy="995353"/>
              <a:chOff x="0" y="0"/>
              <a:chExt cx="4818855" cy="609600"/>
            </a:xfrm>
          </p:grpSpPr>
          <p:sp>
            <p:nvSpPr>
              <p:cNvPr name="Freeform 16" id="16"/>
              <p:cNvSpPr/>
              <p:nvPr/>
            </p:nvSpPr>
            <p:spPr>
              <a:xfrm flipH="false" flipV="false" rot="0">
                <a:off x="0" y="0"/>
                <a:ext cx="4818855" cy="609600"/>
              </a:xfrm>
              <a:custGeom>
                <a:avLst/>
                <a:gdLst/>
                <a:ahLst/>
                <a:cxnLst/>
                <a:rect r="r" b="b" t="t" l="l"/>
                <a:pathLst>
                  <a:path h="609600" w="4818855">
                    <a:moveTo>
                      <a:pt x="4615655" y="0"/>
                    </a:moveTo>
                    <a:lnTo>
                      <a:pt x="0" y="0"/>
                    </a:lnTo>
                    <a:lnTo>
                      <a:pt x="203200" y="609600"/>
                    </a:lnTo>
                    <a:lnTo>
                      <a:pt x="4818855" y="609600"/>
                    </a:lnTo>
                    <a:lnTo>
                      <a:pt x="4615655" y="0"/>
                    </a:lnTo>
                  </a:path>
                </a:pathLst>
              </a:custGeom>
              <a:solidFill>
                <a:srgbClr val="557DCF"/>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sp>
        <p:nvSpPr>
          <p:cNvPr name="TextBox 18" id="18"/>
          <p:cNvSpPr txBox="true"/>
          <p:nvPr/>
        </p:nvSpPr>
        <p:spPr>
          <a:xfrm rot="0">
            <a:off x="1028700" y="2823417"/>
            <a:ext cx="10699813" cy="3245956"/>
          </a:xfrm>
          <a:prstGeom prst="rect">
            <a:avLst/>
          </a:prstGeom>
        </p:spPr>
        <p:txBody>
          <a:bodyPr anchor="t" rtlCol="false" tIns="0" lIns="0" bIns="0" rIns="0">
            <a:spAutoFit/>
          </a:bodyPr>
          <a:lstStyle/>
          <a:p>
            <a:pPr>
              <a:lnSpc>
                <a:spcPts val="8382"/>
              </a:lnSpc>
            </a:pPr>
            <a:r>
              <a:rPr lang="en-US" sz="6985">
                <a:solidFill>
                  <a:srgbClr val="003786"/>
                </a:solidFill>
                <a:latin typeface="Poppins Ultra-Bold"/>
              </a:rPr>
              <a:t>Smart Air Switching and Monitoring (SASAM)</a:t>
            </a:r>
          </a:p>
        </p:txBody>
      </p:sp>
      <p:sp>
        <p:nvSpPr>
          <p:cNvPr name="TextBox 19" id="19"/>
          <p:cNvSpPr txBox="true"/>
          <p:nvPr/>
        </p:nvSpPr>
        <p:spPr>
          <a:xfrm rot="0">
            <a:off x="1028700" y="6271376"/>
            <a:ext cx="9847882" cy="559256"/>
          </a:xfrm>
          <a:prstGeom prst="rect">
            <a:avLst/>
          </a:prstGeom>
        </p:spPr>
        <p:txBody>
          <a:bodyPr anchor="t" rtlCol="false" tIns="0" lIns="0" bIns="0" rIns="0">
            <a:spAutoFit/>
          </a:bodyPr>
          <a:lstStyle/>
          <a:p>
            <a:pPr>
              <a:lnSpc>
                <a:spcPts val="4349"/>
              </a:lnSpc>
              <a:spcBef>
                <a:spcPct val="0"/>
              </a:spcBef>
            </a:pPr>
            <a:r>
              <a:rPr lang="en-US" sz="3107">
                <a:solidFill>
                  <a:srgbClr val="000000"/>
                </a:solidFill>
                <a:latin typeface="Poppins Medium"/>
              </a:rPr>
              <a:t>230 - TIM SUCCESS (SMK NEGERI 7 SEMARANG)</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0121" y="-524873"/>
            <a:ext cx="2677643" cy="11950401"/>
            <a:chOff x="0" y="0"/>
            <a:chExt cx="589424" cy="2630618"/>
          </a:xfrm>
        </p:grpSpPr>
        <p:sp>
          <p:nvSpPr>
            <p:cNvPr name="Freeform 3" id="3"/>
            <p:cNvSpPr/>
            <p:nvPr/>
          </p:nvSpPr>
          <p:spPr>
            <a:xfrm flipH="false" flipV="false" rot="0">
              <a:off x="0" y="0"/>
              <a:ext cx="589424" cy="2630618"/>
            </a:xfrm>
            <a:custGeom>
              <a:avLst/>
              <a:gdLst/>
              <a:ahLst/>
              <a:cxnLst/>
              <a:rect r="r" b="b" t="t" l="l"/>
              <a:pathLst>
                <a:path h="2630618" w="589424">
                  <a:moveTo>
                    <a:pt x="0" y="0"/>
                  </a:moveTo>
                  <a:lnTo>
                    <a:pt x="589424" y="0"/>
                  </a:lnTo>
                  <a:lnTo>
                    <a:pt x="589424" y="2630618"/>
                  </a:lnTo>
                  <a:lnTo>
                    <a:pt x="0" y="2630618"/>
                  </a:lnTo>
                  <a:lnTo>
                    <a:pt x="0" y="0"/>
                  </a:lnTo>
                </a:path>
              </a:pathLst>
            </a:custGeom>
            <a:solidFill>
              <a:srgbClr val="00378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74759" y="1558307"/>
            <a:ext cx="11219709" cy="1672261"/>
            <a:chOff x="0" y="0"/>
            <a:chExt cx="14959612" cy="2229682"/>
          </a:xfrm>
        </p:grpSpPr>
        <p:sp>
          <p:nvSpPr>
            <p:cNvPr name="TextBox 6" id="6"/>
            <p:cNvSpPr txBox="true"/>
            <p:nvPr/>
          </p:nvSpPr>
          <p:spPr>
            <a:xfrm rot="0">
              <a:off x="0" y="-228600"/>
              <a:ext cx="14959612" cy="1860555"/>
            </a:xfrm>
            <a:prstGeom prst="rect">
              <a:avLst/>
            </a:prstGeom>
          </p:spPr>
          <p:txBody>
            <a:bodyPr anchor="t" rtlCol="false" tIns="0" lIns="0" bIns="0" rIns="0">
              <a:spAutoFit/>
            </a:bodyPr>
            <a:lstStyle/>
            <a:p>
              <a:pPr algn="ctr">
                <a:lnSpc>
                  <a:spcPts val="11287"/>
                </a:lnSpc>
                <a:spcBef>
                  <a:spcPct val="0"/>
                </a:spcBef>
              </a:pPr>
              <a:r>
                <a:rPr lang="en-US" sz="8062">
                  <a:solidFill>
                    <a:srgbClr val="003786"/>
                  </a:solidFill>
                  <a:latin typeface="Poppins Bold"/>
                </a:rPr>
                <a:t>Keunggulan SASAM</a:t>
              </a:r>
            </a:p>
          </p:txBody>
        </p:sp>
        <p:sp>
          <p:nvSpPr>
            <p:cNvPr name="AutoShape 7" id="7"/>
            <p:cNvSpPr/>
            <p:nvPr/>
          </p:nvSpPr>
          <p:spPr>
            <a:xfrm>
              <a:off x="543323" y="2083632"/>
              <a:ext cx="13872966" cy="0"/>
            </a:xfrm>
            <a:prstGeom prst="line">
              <a:avLst/>
            </a:prstGeom>
            <a:ln cap="flat" w="292100">
              <a:solidFill>
                <a:srgbClr val="003786"/>
              </a:solidFill>
              <a:prstDash val="solid"/>
              <a:headEnd type="none" len="sm" w="sm"/>
              <a:tailEnd type="none" len="sm" w="sm"/>
            </a:ln>
          </p:spPr>
        </p:sp>
      </p:grpSp>
      <p:sp>
        <p:nvSpPr>
          <p:cNvPr name="TextBox 8" id="8"/>
          <p:cNvSpPr txBox="true"/>
          <p:nvPr/>
        </p:nvSpPr>
        <p:spPr>
          <a:xfrm rot="0">
            <a:off x="2751987" y="3467861"/>
            <a:ext cx="13770129" cy="4285544"/>
          </a:xfrm>
          <a:prstGeom prst="rect">
            <a:avLst/>
          </a:prstGeom>
        </p:spPr>
        <p:txBody>
          <a:bodyPr anchor="t" rtlCol="false" tIns="0" lIns="0" bIns="0" rIns="0">
            <a:spAutoFit/>
          </a:bodyPr>
          <a:lstStyle/>
          <a:p>
            <a:pPr marL="653701" indent="-326850" lvl="1">
              <a:lnSpc>
                <a:spcPts val="4238"/>
              </a:lnSpc>
              <a:buFont typeface="Arial"/>
              <a:buChar char="•"/>
            </a:pPr>
            <a:r>
              <a:rPr lang="en-US" sz="3027">
                <a:solidFill>
                  <a:srgbClr val="000000"/>
                </a:solidFill>
                <a:latin typeface="Poppins"/>
              </a:rPr>
              <a:t> </a:t>
            </a:r>
            <a:r>
              <a:rPr lang="en-US" sz="3027">
                <a:solidFill>
                  <a:srgbClr val="000000"/>
                </a:solidFill>
                <a:latin typeface="Poppins"/>
              </a:rPr>
              <a:t>SASAM mampu memantau kualitas udara di dalam ruangan secara real-time</a:t>
            </a:r>
          </a:p>
          <a:p>
            <a:pPr marL="653701" indent="-326850" lvl="1">
              <a:lnSpc>
                <a:spcPts val="4238"/>
              </a:lnSpc>
              <a:buFont typeface="Arial"/>
              <a:buChar char="•"/>
            </a:pPr>
            <a:r>
              <a:rPr lang="en-US" sz="3027">
                <a:solidFill>
                  <a:srgbClr val="000000"/>
                </a:solidFill>
                <a:latin typeface="Poppins"/>
              </a:rPr>
              <a:t> SASAM dapat mengatur sistem pergantian udara secara otomatis berdasarkan data pemantauan</a:t>
            </a:r>
          </a:p>
          <a:p>
            <a:pPr marL="653701" indent="-326850" lvl="1">
              <a:lnSpc>
                <a:spcPts val="4238"/>
              </a:lnSpc>
              <a:buFont typeface="Arial"/>
              <a:buChar char="•"/>
            </a:pPr>
            <a:r>
              <a:rPr lang="en-US" sz="3027">
                <a:solidFill>
                  <a:srgbClr val="000000"/>
                </a:solidFill>
                <a:latin typeface="Poppins"/>
              </a:rPr>
              <a:t>SASAM dilengkapi dengan sistem penyaringan udara yang dapat menghilangkan partikel-partikel berbahaya dan alergen dari udara</a:t>
            </a:r>
          </a:p>
          <a:p>
            <a:pPr marL="653701" indent="-326850" lvl="1">
              <a:lnSpc>
                <a:spcPts val="4238"/>
              </a:lnSpc>
              <a:buFont typeface="Arial"/>
              <a:buChar char="•"/>
            </a:pPr>
            <a:r>
              <a:rPr lang="en-US" sz="3027">
                <a:solidFill>
                  <a:srgbClr val="000000"/>
                </a:solidFill>
                <a:latin typeface="Poppins"/>
              </a:rPr>
              <a:t> SASAM dapat membantu melindungi kesehatan penghuni ruangan dari efek buruk polusi udara dalam jangka panjang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7256" y="2227781"/>
            <a:ext cx="11053488" cy="7244830"/>
          </a:xfrm>
          <a:custGeom>
            <a:avLst/>
            <a:gdLst/>
            <a:ahLst/>
            <a:cxnLst/>
            <a:rect r="r" b="b" t="t" l="l"/>
            <a:pathLst>
              <a:path h="7244830" w="11053488">
                <a:moveTo>
                  <a:pt x="0" y="0"/>
                </a:moveTo>
                <a:lnTo>
                  <a:pt x="11053488" y="0"/>
                </a:lnTo>
                <a:lnTo>
                  <a:pt x="11053488" y="7244830"/>
                </a:lnTo>
                <a:lnTo>
                  <a:pt x="0" y="7244830"/>
                </a:lnTo>
                <a:lnTo>
                  <a:pt x="0" y="0"/>
                </a:lnTo>
                <a:close/>
              </a:path>
            </a:pathLst>
          </a:custGeom>
          <a:blipFill>
            <a:blip r:embed="rId2"/>
            <a:stretch>
              <a:fillRect l="0" t="-2045" r="0" b="-1935"/>
            </a:stretch>
          </a:blipFill>
        </p:spPr>
      </p:sp>
      <p:sp>
        <p:nvSpPr>
          <p:cNvPr name="TextBox 3" id="3"/>
          <p:cNvSpPr txBox="true"/>
          <p:nvPr/>
        </p:nvSpPr>
        <p:spPr>
          <a:xfrm rot="0">
            <a:off x="1839321" y="866775"/>
            <a:ext cx="13584058" cy="1042745"/>
          </a:xfrm>
          <a:prstGeom prst="rect">
            <a:avLst/>
          </a:prstGeom>
        </p:spPr>
        <p:txBody>
          <a:bodyPr anchor="t" rtlCol="false" tIns="0" lIns="0" bIns="0" rIns="0">
            <a:spAutoFit/>
          </a:bodyPr>
          <a:lstStyle/>
          <a:p>
            <a:pPr algn="ctr">
              <a:lnSpc>
                <a:spcPts val="8150"/>
              </a:lnSpc>
              <a:spcBef>
                <a:spcPct val="0"/>
              </a:spcBef>
            </a:pPr>
            <a:r>
              <a:rPr lang="en-US" sz="5822">
                <a:solidFill>
                  <a:srgbClr val="003786"/>
                </a:solidFill>
                <a:latin typeface="Poppins Bold"/>
              </a:rPr>
              <a:t>CASING/MECHANICAL DESIGN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360066"/>
            <a:ext cx="7455357" cy="1487334"/>
          </a:xfrm>
          <a:prstGeom prst="rect">
            <a:avLst/>
          </a:prstGeom>
        </p:spPr>
        <p:txBody>
          <a:bodyPr anchor="t" rtlCol="false" tIns="0" lIns="0" bIns="0" rIns="0">
            <a:spAutoFit/>
          </a:bodyPr>
          <a:lstStyle/>
          <a:p>
            <a:pPr>
              <a:lnSpc>
                <a:spcPts val="11191"/>
              </a:lnSpc>
            </a:pPr>
            <a:r>
              <a:rPr lang="en-US" sz="9326">
                <a:solidFill>
                  <a:srgbClr val="003786"/>
                </a:solidFill>
                <a:latin typeface="Poppins Ultra-Bold"/>
              </a:rPr>
              <a:t>Next Action</a:t>
            </a:r>
          </a:p>
        </p:txBody>
      </p:sp>
      <p:sp>
        <p:nvSpPr>
          <p:cNvPr name="TextBox 3" id="3"/>
          <p:cNvSpPr txBox="true"/>
          <p:nvPr/>
        </p:nvSpPr>
        <p:spPr>
          <a:xfrm rot="0">
            <a:off x="759591" y="3475164"/>
            <a:ext cx="12395153" cy="3914775"/>
          </a:xfrm>
          <a:prstGeom prst="rect">
            <a:avLst/>
          </a:prstGeom>
        </p:spPr>
        <p:txBody>
          <a:bodyPr anchor="t" rtlCol="false" tIns="0" lIns="0" bIns="0" rIns="0">
            <a:spAutoFit/>
          </a:bodyPr>
          <a:lstStyle/>
          <a:p>
            <a:pPr algn="just" marL="690877" indent="-345439" lvl="1">
              <a:lnSpc>
                <a:spcPts val="3839"/>
              </a:lnSpc>
              <a:buFont typeface="Arial"/>
              <a:buChar char="•"/>
            </a:pPr>
            <a:r>
              <a:rPr lang="en-US" sz="3199">
                <a:solidFill>
                  <a:srgbClr val="000000"/>
                </a:solidFill>
                <a:latin typeface="Poppins"/>
              </a:rPr>
              <a:t>Mengintegrasikan SASAM dengan perangkat cerdas lainnya dalam rumah atau gedung untuk menciptakan ekosistem pintar yang berinteraksi secara otomatis.</a:t>
            </a:r>
          </a:p>
          <a:p>
            <a:pPr algn="just" marL="690877" indent="-345439" lvl="1">
              <a:lnSpc>
                <a:spcPts val="3839"/>
              </a:lnSpc>
              <a:buFont typeface="Arial"/>
              <a:buChar char="•"/>
            </a:pPr>
            <a:r>
              <a:rPr lang="en-US" sz="3199">
                <a:solidFill>
                  <a:srgbClr val="000000"/>
                </a:solidFill>
                <a:latin typeface="Poppins"/>
              </a:rPr>
              <a:t>Pengembangan aplikasi ponsel yang lebih interaktif dan informatif yang memungkinkan pengguna untuk memantau dan mengontrol SASAM dari jarak jauh</a:t>
            </a:r>
          </a:p>
          <a:p>
            <a:pPr algn="just" marL="690877" indent="-345439" lvl="1">
              <a:lnSpc>
                <a:spcPts val="3839"/>
              </a:lnSpc>
              <a:buFont typeface="Arial"/>
              <a:buChar char="•"/>
            </a:pPr>
            <a:r>
              <a:rPr lang="en-US" sz="3199">
                <a:solidFill>
                  <a:srgbClr val="000000"/>
                </a:solidFill>
                <a:latin typeface="Poppins"/>
              </a:rPr>
              <a:t>Mengintegrasikan sensor yang lebih canggih dan akurat untuk mendeteksi berbagai parameter kualitas udara</a:t>
            </a:r>
          </a:p>
        </p:txBody>
      </p:sp>
      <p:grpSp>
        <p:nvGrpSpPr>
          <p:cNvPr name="Group 4" id="4"/>
          <p:cNvGrpSpPr/>
          <p:nvPr/>
        </p:nvGrpSpPr>
        <p:grpSpPr>
          <a:xfrm rot="0">
            <a:off x="13875173" y="-428203"/>
            <a:ext cx="3692398" cy="11143407"/>
            <a:chOff x="0" y="0"/>
            <a:chExt cx="812800" cy="2452976"/>
          </a:xfrm>
        </p:grpSpPr>
        <p:sp>
          <p:nvSpPr>
            <p:cNvPr name="Freeform 5" id="5"/>
            <p:cNvSpPr/>
            <p:nvPr/>
          </p:nvSpPr>
          <p:spPr>
            <a:xfrm flipH="false" flipV="false" rot="0">
              <a:off x="0" y="0"/>
              <a:ext cx="812800" cy="2452975"/>
            </a:xfrm>
            <a:custGeom>
              <a:avLst/>
              <a:gdLst/>
              <a:ahLst/>
              <a:cxnLst/>
              <a:rect r="r" b="b" t="t" l="l"/>
              <a:pathLst>
                <a:path h="2452975" w="812800">
                  <a:moveTo>
                    <a:pt x="203200" y="0"/>
                  </a:moveTo>
                  <a:lnTo>
                    <a:pt x="812800" y="0"/>
                  </a:lnTo>
                  <a:lnTo>
                    <a:pt x="609600" y="2452975"/>
                  </a:lnTo>
                  <a:lnTo>
                    <a:pt x="0" y="2452975"/>
                  </a:lnTo>
                  <a:lnTo>
                    <a:pt x="203200" y="0"/>
                  </a:lnTo>
                </a:path>
              </a:pathLst>
            </a:custGeom>
            <a:solidFill>
              <a:srgbClr val="003786"/>
            </a:solidFill>
          </p:spPr>
        </p:sp>
        <p:sp>
          <p:nvSpPr>
            <p:cNvPr name="TextBox 6" id="6"/>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5050" y="3747598"/>
            <a:ext cx="9073955" cy="1908754"/>
          </a:xfrm>
          <a:prstGeom prst="rect">
            <a:avLst/>
          </a:prstGeom>
        </p:spPr>
        <p:txBody>
          <a:bodyPr anchor="t" rtlCol="false" tIns="0" lIns="0" bIns="0" rIns="0">
            <a:spAutoFit/>
          </a:bodyPr>
          <a:lstStyle/>
          <a:p>
            <a:pPr>
              <a:lnSpc>
                <a:spcPts val="14151"/>
              </a:lnSpc>
            </a:pPr>
            <a:r>
              <a:rPr lang="en-US" sz="11792">
                <a:solidFill>
                  <a:srgbClr val="060644"/>
                </a:solidFill>
                <a:latin typeface="Poppins Ultra-Bold"/>
              </a:rPr>
              <a:t>Thank You</a:t>
            </a:r>
          </a:p>
        </p:txBody>
      </p:sp>
      <p:grpSp>
        <p:nvGrpSpPr>
          <p:cNvPr name="Group 3" id="3"/>
          <p:cNvGrpSpPr>
            <a:grpSpLocks noChangeAspect="true"/>
          </p:cNvGrpSpPr>
          <p:nvPr/>
        </p:nvGrpSpPr>
        <p:grpSpPr>
          <a:xfrm rot="0">
            <a:off x="9868720" y="-113159"/>
            <a:ext cx="12778156" cy="10513318"/>
            <a:chOff x="0" y="0"/>
            <a:chExt cx="6184570" cy="5088399"/>
          </a:xfrm>
        </p:grpSpPr>
        <p:sp>
          <p:nvSpPr>
            <p:cNvPr name="Freeform 4" id="4"/>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000000"/>
            </a:solidFill>
          </p:spPr>
        </p:sp>
        <p:sp>
          <p:nvSpPr>
            <p:cNvPr name="Freeform 5" id="5"/>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06" t="0" r="-11706" b="0"/>
              </a:stretch>
            </a:blipFill>
          </p:spPr>
        </p:sp>
      </p:grpSp>
      <p:grpSp>
        <p:nvGrpSpPr>
          <p:cNvPr name="Group 6" id="6"/>
          <p:cNvGrpSpPr/>
          <p:nvPr/>
        </p:nvGrpSpPr>
        <p:grpSpPr>
          <a:xfrm rot="-2593260">
            <a:off x="10274049" y="1264162"/>
            <a:ext cx="5797461" cy="699717"/>
            <a:chOff x="0" y="0"/>
            <a:chExt cx="5050803" cy="609600"/>
          </a:xfrm>
        </p:grpSpPr>
        <p:sp>
          <p:nvSpPr>
            <p:cNvPr name="Freeform 7" id="7"/>
            <p:cNvSpPr/>
            <p:nvPr/>
          </p:nvSpPr>
          <p:spPr>
            <a:xfrm flipH="false" flipV="false" rot="0">
              <a:off x="0" y="0"/>
              <a:ext cx="5050803" cy="609600"/>
            </a:xfrm>
            <a:custGeom>
              <a:avLst/>
              <a:gdLst/>
              <a:ahLst/>
              <a:cxnLst/>
              <a:rect r="r" b="b" t="t" l="l"/>
              <a:pathLst>
                <a:path h="609600" w="5050803">
                  <a:moveTo>
                    <a:pt x="203200" y="0"/>
                  </a:moveTo>
                  <a:lnTo>
                    <a:pt x="5050803" y="0"/>
                  </a:lnTo>
                  <a:lnTo>
                    <a:pt x="4847603" y="609600"/>
                  </a:lnTo>
                  <a:lnTo>
                    <a:pt x="0" y="609600"/>
                  </a:lnTo>
                  <a:lnTo>
                    <a:pt x="203200" y="0"/>
                  </a:lnTo>
                </a:path>
              </a:pathLst>
            </a:custGeom>
            <a:solidFill>
              <a:srgbClr val="060644"/>
            </a:solidFill>
          </p:spPr>
        </p:sp>
        <p:sp>
          <p:nvSpPr>
            <p:cNvPr name="TextBox 8" id="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2593260">
            <a:off x="10988074" y="-349858"/>
            <a:ext cx="5797461" cy="699717"/>
            <a:chOff x="0" y="0"/>
            <a:chExt cx="5050803" cy="609600"/>
          </a:xfrm>
        </p:grpSpPr>
        <p:sp>
          <p:nvSpPr>
            <p:cNvPr name="Freeform 10" id="10"/>
            <p:cNvSpPr/>
            <p:nvPr/>
          </p:nvSpPr>
          <p:spPr>
            <a:xfrm flipH="false" flipV="false" rot="0">
              <a:off x="0" y="0"/>
              <a:ext cx="5050803" cy="609600"/>
            </a:xfrm>
            <a:custGeom>
              <a:avLst/>
              <a:gdLst/>
              <a:ahLst/>
              <a:cxnLst/>
              <a:rect r="r" b="b" t="t" l="l"/>
              <a:pathLst>
                <a:path h="609600" w="5050803">
                  <a:moveTo>
                    <a:pt x="203200" y="0"/>
                  </a:moveTo>
                  <a:lnTo>
                    <a:pt x="5050803" y="0"/>
                  </a:lnTo>
                  <a:lnTo>
                    <a:pt x="4847603" y="609600"/>
                  </a:lnTo>
                  <a:lnTo>
                    <a:pt x="0" y="609600"/>
                  </a:lnTo>
                  <a:lnTo>
                    <a:pt x="203200" y="0"/>
                  </a:lnTo>
                </a:path>
              </a:pathLst>
            </a:custGeom>
            <a:solidFill>
              <a:srgbClr val="557DCF"/>
            </a:solidFill>
          </p:spPr>
        </p:sp>
        <p:sp>
          <p:nvSpPr>
            <p:cNvPr name="TextBox 11" id="1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541087">
            <a:off x="10302267" y="8379295"/>
            <a:ext cx="5901156" cy="746514"/>
            <a:chOff x="0" y="0"/>
            <a:chExt cx="4818855" cy="609600"/>
          </a:xfrm>
        </p:grpSpPr>
        <p:sp>
          <p:nvSpPr>
            <p:cNvPr name="Freeform 13" id="13"/>
            <p:cNvSpPr/>
            <p:nvPr/>
          </p:nvSpPr>
          <p:spPr>
            <a:xfrm flipH="false" flipV="false" rot="0">
              <a:off x="0" y="0"/>
              <a:ext cx="4818855" cy="609600"/>
            </a:xfrm>
            <a:custGeom>
              <a:avLst/>
              <a:gdLst/>
              <a:ahLst/>
              <a:cxnLst/>
              <a:rect r="r" b="b" t="t" l="l"/>
              <a:pathLst>
                <a:path h="609600" w="4818855">
                  <a:moveTo>
                    <a:pt x="4615655" y="0"/>
                  </a:moveTo>
                  <a:lnTo>
                    <a:pt x="0" y="0"/>
                  </a:lnTo>
                  <a:lnTo>
                    <a:pt x="203200" y="609600"/>
                  </a:lnTo>
                  <a:lnTo>
                    <a:pt x="4818855" y="609600"/>
                  </a:lnTo>
                  <a:lnTo>
                    <a:pt x="4615655" y="0"/>
                  </a:lnTo>
                </a:path>
              </a:pathLst>
            </a:custGeom>
            <a:solidFill>
              <a:srgbClr val="060644"/>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2541087">
            <a:off x="11157934" y="10134888"/>
            <a:ext cx="5901156" cy="746514"/>
            <a:chOff x="0" y="0"/>
            <a:chExt cx="4818855" cy="609600"/>
          </a:xfrm>
        </p:grpSpPr>
        <p:sp>
          <p:nvSpPr>
            <p:cNvPr name="Freeform 16" id="16"/>
            <p:cNvSpPr/>
            <p:nvPr/>
          </p:nvSpPr>
          <p:spPr>
            <a:xfrm flipH="false" flipV="false" rot="0">
              <a:off x="0" y="0"/>
              <a:ext cx="4818855" cy="609600"/>
            </a:xfrm>
            <a:custGeom>
              <a:avLst/>
              <a:gdLst/>
              <a:ahLst/>
              <a:cxnLst/>
              <a:rect r="r" b="b" t="t" l="l"/>
              <a:pathLst>
                <a:path h="609600" w="4818855">
                  <a:moveTo>
                    <a:pt x="4615655" y="0"/>
                  </a:moveTo>
                  <a:lnTo>
                    <a:pt x="0" y="0"/>
                  </a:lnTo>
                  <a:lnTo>
                    <a:pt x="203200" y="609600"/>
                  </a:lnTo>
                  <a:lnTo>
                    <a:pt x="4818855" y="609600"/>
                  </a:lnTo>
                  <a:lnTo>
                    <a:pt x="4615655" y="0"/>
                  </a:lnTo>
                </a:path>
              </a:pathLst>
            </a:custGeom>
            <a:solidFill>
              <a:srgbClr val="557DCF"/>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72423" y="3324103"/>
            <a:ext cx="3285417" cy="328541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3786"/>
            </a:solidFill>
          </p:spPr>
        </p:sp>
        <p:sp>
          <p:nvSpPr>
            <p:cNvPr name="TextBox 5" id="5"/>
            <p:cNvSpPr txBox="true"/>
            <p:nvPr/>
          </p:nvSpPr>
          <p:spPr>
            <a:xfrm>
              <a:off x="76200" y="19050"/>
              <a:ext cx="660400" cy="717550"/>
            </a:xfrm>
            <a:prstGeom prst="rect">
              <a:avLst/>
            </a:prstGeom>
          </p:spPr>
          <p:txBody>
            <a:bodyPr anchor="ctr" rtlCol="false" tIns="54081" lIns="54081" bIns="54081" rIns="54081"/>
            <a:lstStyle/>
            <a:p>
              <a:pPr algn="ctr">
                <a:lnSpc>
                  <a:spcPts val="2659"/>
                </a:lnSpc>
              </a:pPr>
            </a:p>
          </p:txBody>
        </p:sp>
      </p:grpSp>
      <p:grpSp>
        <p:nvGrpSpPr>
          <p:cNvPr name="Group 6" id="6"/>
          <p:cNvGrpSpPr>
            <a:grpSpLocks noChangeAspect="true"/>
          </p:cNvGrpSpPr>
          <p:nvPr/>
        </p:nvGrpSpPr>
        <p:grpSpPr>
          <a:xfrm rot="0">
            <a:off x="580823" y="3432509"/>
            <a:ext cx="3068618" cy="3068605"/>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6611" r="0" b="-16611"/>
              </a:stretch>
            </a:blipFill>
          </p:spPr>
        </p:sp>
      </p:grpSp>
      <p:grpSp>
        <p:nvGrpSpPr>
          <p:cNvPr name="Group 8" id="8"/>
          <p:cNvGrpSpPr/>
          <p:nvPr/>
        </p:nvGrpSpPr>
        <p:grpSpPr>
          <a:xfrm rot="0">
            <a:off x="587199" y="6206948"/>
            <a:ext cx="3055866" cy="882070"/>
            <a:chOff x="0" y="0"/>
            <a:chExt cx="812800" cy="234613"/>
          </a:xfrm>
        </p:grpSpPr>
        <p:sp>
          <p:nvSpPr>
            <p:cNvPr name="Freeform 9" id="9"/>
            <p:cNvSpPr/>
            <p:nvPr/>
          </p:nvSpPr>
          <p:spPr>
            <a:xfrm flipH="false" flipV="false" rot="0">
              <a:off x="0" y="0"/>
              <a:ext cx="812800" cy="234613"/>
            </a:xfrm>
            <a:custGeom>
              <a:avLst/>
              <a:gdLst/>
              <a:ahLst/>
              <a:cxnLst/>
              <a:rect r="r" b="b" t="t" l="l"/>
              <a:pathLst>
                <a:path h="234613" w="812800">
                  <a:moveTo>
                    <a:pt x="0" y="0"/>
                  </a:moveTo>
                  <a:lnTo>
                    <a:pt x="812800" y="0"/>
                  </a:lnTo>
                  <a:lnTo>
                    <a:pt x="812800" y="234613"/>
                  </a:lnTo>
                  <a:lnTo>
                    <a:pt x="0" y="234613"/>
                  </a:lnTo>
                  <a:lnTo>
                    <a:pt x="0" y="0"/>
                  </a:lnTo>
                </a:path>
              </a:pathLst>
            </a:custGeom>
            <a:solidFill>
              <a:srgbClr val="003786"/>
            </a:solidFill>
          </p:spPr>
        </p:sp>
        <p:sp>
          <p:nvSpPr>
            <p:cNvPr name="TextBox 10" id="10"/>
            <p:cNvSpPr txBox="true"/>
            <p:nvPr/>
          </p:nvSpPr>
          <p:spPr>
            <a:xfrm>
              <a:off x="0" y="-57150"/>
              <a:ext cx="812800" cy="869950"/>
            </a:xfrm>
            <a:prstGeom prst="rect">
              <a:avLst/>
            </a:prstGeom>
          </p:spPr>
          <p:txBody>
            <a:bodyPr anchor="ctr" rtlCol="false" tIns="53140" lIns="53140" bIns="53140" rIns="53140"/>
            <a:lstStyle/>
            <a:p>
              <a:pPr algn="ctr">
                <a:lnSpc>
                  <a:spcPts val="2659"/>
                </a:lnSpc>
              </a:pPr>
              <a:r>
                <a:rPr lang="en-US" sz="1899">
                  <a:solidFill>
                    <a:srgbClr val="FFFFFF"/>
                  </a:solidFill>
                  <a:latin typeface="Poppins"/>
                </a:rPr>
                <a:t>Eleazer Sameka Zola</a:t>
              </a:r>
              <a:r>
                <a:rPr lang="en-US" sz="1899">
                  <a:solidFill>
                    <a:srgbClr val="FFFFFF"/>
                  </a:solidFill>
                  <a:latin typeface="Poppins"/>
                </a:rPr>
                <a:t> </a:t>
              </a:r>
            </a:p>
            <a:p>
              <a:pPr algn="ctr">
                <a:lnSpc>
                  <a:spcPts val="2659"/>
                </a:lnSpc>
              </a:pPr>
              <a:r>
                <a:rPr lang="en-US" sz="1899">
                  <a:solidFill>
                    <a:srgbClr val="FFFFFF"/>
                  </a:solidFill>
                  <a:latin typeface="Poppins"/>
                </a:rPr>
                <a:t>(Hardware)</a:t>
              </a:r>
            </a:p>
          </p:txBody>
        </p:sp>
      </p:grpSp>
      <p:grpSp>
        <p:nvGrpSpPr>
          <p:cNvPr name="Group 11" id="11"/>
          <p:cNvGrpSpPr/>
          <p:nvPr/>
        </p:nvGrpSpPr>
        <p:grpSpPr>
          <a:xfrm rot="0">
            <a:off x="7500991" y="3324103"/>
            <a:ext cx="3285417" cy="32854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3786"/>
            </a:solidFill>
          </p:spPr>
        </p:sp>
        <p:sp>
          <p:nvSpPr>
            <p:cNvPr name="TextBox 13" id="13"/>
            <p:cNvSpPr txBox="true"/>
            <p:nvPr/>
          </p:nvSpPr>
          <p:spPr>
            <a:xfrm>
              <a:off x="76200" y="19050"/>
              <a:ext cx="660400" cy="717550"/>
            </a:xfrm>
            <a:prstGeom prst="rect">
              <a:avLst/>
            </a:prstGeom>
          </p:spPr>
          <p:txBody>
            <a:bodyPr anchor="ctr" rtlCol="false" tIns="54081" lIns="54081" bIns="54081" rIns="54081"/>
            <a:lstStyle/>
            <a:p>
              <a:pPr algn="ctr">
                <a:lnSpc>
                  <a:spcPts val="2659"/>
                </a:lnSpc>
              </a:pPr>
            </a:p>
          </p:txBody>
        </p:sp>
      </p:grpSp>
      <p:grpSp>
        <p:nvGrpSpPr>
          <p:cNvPr name="Group 14" id="14"/>
          <p:cNvGrpSpPr>
            <a:grpSpLocks noChangeAspect="true"/>
          </p:cNvGrpSpPr>
          <p:nvPr/>
        </p:nvGrpSpPr>
        <p:grpSpPr>
          <a:xfrm rot="0">
            <a:off x="7609390" y="3432509"/>
            <a:ext cx="3068618" cy="3068605"/>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6611" r="0" b="-16611"/>
              </a:stretch>
            </a:blipFill>
          </p:spPr>
        </p:sp>
      </p:grpSp>
      <p:grpSp>
        <p:nvGrpSpPr>
          <p:cNvPr name="Group 16" id="16"/>
          <p:cNvGrpSpPr/>
          <p:nvPr/>
        </p:nvGrpSpPr>
        <p:grpSpPr>
          <a:xfrm rot="0">
            <a:off x="7615766" y="6206948"/>
            <a:ext cx="3055866" cy="882070"/>
            <a:chOff x="0" y="0"/>
            <a:chExt cx="812800" cy="234613"/>
          </a:xfrm>
        </p:grpSpPr>
        <p:sp>
          <p:nvSpPr>
            <p:cNvPr name="Freeform 17" id="17"/>
            <p:cNvSpPr/>
            <p:nvPr/>
          </p:nvSpPr>
          <p:spPr>
            <a:xfrm flipH="false" flipV="false" rot="0">
              <a:off x="0" y="0"/>
              <a:ext cx="812800" cy="234613"/>
            </a:xfrm>
            <a:custGeom>
              <a:avLst/>
              <a:gdLst/>
              <a:ahLst/>
              <a:cxnLst/>
              <a:rect r="r" b="b" t="t" l="l"/>
              <a:pathLst>
                <a:path h="234613" w="812800">
                  <a:moveTo>
                    <a:pt x="0" y="0"/>
                  </a:moveTo>
                  <a:lnTo>
                    <a:pt x="812800" y="0"/>
                  </a:lnTo>
                  <a:lnTo>
                    <a:pt x="812800" y="234613"/>
                  </a:lnTo>
                  <a:lnTo>
                    <a:pt x="0" y="234613"/>
                  </a:lnTo>
                  <a:lnTo>
                    <a:pt x="0" y="0"/>
                  </a:lnTo>
                </a:path>
              </a:pathLst>
            </a:custGeom>
            <a:solidFill>
              <a:srgbClr val="003786"/>
            </a:solidFill>
          </p:spPr>
        </p:sp>
        <p:sp>
          <p:nvSpPr>
            <p:cNvPr name="TextBox 18" id="18"/>
            <p:cNvSpPr txBox="true"/>
            <p:nvPr/>
          </p:nvSpPr>
          <p:spPr>
            <a:xfrm>
              <a:off x="0" y="-57150"/>
              <a:ext cx="812800" cy="869950"/>
            </a:xfrm>
            <a:prstGeom prst="rect">
              <a:avLst/>
            </a:prstGeom>
          </p:spPr>
          <p:txBody>
            <a:bodyPr anchor="ctr" rtlCol="false" tIns="53140" lIns="53140" bIns="53140" rIns="53140"/>
            <a:lstStyle/>
            <a:p>
              <a:pPr algn="ctr">
                <a:lnSpc>
                  <a:spcPts val="2659"/>
                </a:lnSpc>
              </a:pPr>
              <a:r>
                <a:rPr lang="en-US" sz="1899">
                  <a:solidFill>
                    <a:srgbClr val="FFFFFF"/>
                  </a:solidFill>
                  <a:latin typeface="Poppins"/>
                </a:rPr>
                <a:t>Ramadhannur Teja</a:t>
              </a:r>
            </a:p>
            <a:p>
              <a:pPr algn="ctr">
                <a:lnSpc>
                  <a:spcPts val="2659"/>
                </a:lnSpc>
              </a:pPr>
              <a:r>
                <a:rPr lang="en-US" sz="1899">
                  <a:solidFill>
                    <a:srgbClr val="FFFFFF"/>
                  </a:solidFill>
                  <a:latin typeface="Poppins"/>
                </a:rPr>
                <a:t>(Programmer)</a:t>
              </a:r>
            </a:p>
          </p:txBody>
        </p:sp>
      </p:grpSp>
      <p:grpSp>
        <p:nvGrpSpPr>
          <p:cNvPr name="Group 19" id="19"/>
          <p:cNvGrpSpPr/>
          <p:nvPr/>
        </p:nvGrpSpPr>
        <p:grpSpPr>
          <a:xfrm rot="0">
            <a:off x="3986406" y="3324103"/>
            <a:ext cx="3285417" cy="328541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3786"/>
            </a:solidFill>
          </p:spPr>
        </p:sp>
        <p:sp>
          <p:nvSpPr>
            <p:cNvPr name="TextBox 21" id="21"/>
            <p:cNvSpPr txBox="true"/>
            <p:nvPr/>
          </p:nvSpPr>
          <p:spPr>
            <a:xfrm>
              <a:off x="76200" y="19050"/>
              <a:ext cx="660400" cy="717550"/>
            </a:xfrm>
            <a:prstGeom prst="rect">
              <a:avLst/>
            </a:prstGeom>
          </p:spPr>
          <p:txBody>
            <a:bodyPr anchor="ctr" rtlCol="false" tIns="54081" lIns="54081" bIns="54081" rIns="54081"/>
            <a:lstStyle/>
            <a:p>
              <a:pPr algn="ctr">
                <a:lnSpc>
                  <a:spcPts val="2659"/>
                </a:lnSpc>
              </a:pPr>
            </a:p>
          </p:txBody>
        </p:sp>
      </p:grpSp>
      <p:grpSp>
        <p:nvGrpSpPr>
          <p:cNvPr name="Group 22" id="22"/>
          <p:cNvGrpSpPr>
            <a:grpSpLocks noChangeAspect="true"/>
          </p:cNvGrpSpPr>
          <p:nvPr/>
        </p:nvGrpSpPr>
        <p:grpSpPr>
          <a:xfrm rot="0">
            <a:off x="4094806" y="3432509"/>
            <a:ext cx="3068618" cy="3068605"/>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3182" t="-77522" r="-21568" b="-14878"/>
              </a:stretch>
            </a:blipFill>
          </p:spPr>
        </p:sp>
      </p:grpSp>
      <p:grpSp>
        <p:nvGrpSpPr>
          <p:cNvPr name="Group 24" id="24"/>
          <p:cNvGrpSpPr/>
          <p:nvPr/>
        </p:nvGrpSpPr>
        <p:grpSpPr>
          <a:xfrm rot="0">
            <a:off x="4101182" y="6206948"/>
            <a:ext cx="3055866" cy="882070"/>
            <a:chOff x="0" y="0"/>
            <a:chExt cx="812800" cy="234613"/>
          </a:xfrm>
        </p:grpSpPr>
        <p:sp>
          <p:nvSpPr>
            <p:cNvPr name="Freeform 25" id="25"/>
            <p:cNvSpPr/>
            <p:nvPr/>
          </p:nvSpPr>
          <p:spPr>
            <a:xfrm flipH="false" flipV="false" rot="0">
              <a:off x="0" y="0"/>
              <a:ext cx="812800" cy="234613"/>
            </a:xfrm>
            <a:custGeom>
              <a:avLst/>
              <a:gdLst/>
              <a:ahLst/>
              <a:cxnLst/>
              <a:rect r="r" b="b" t="t" l="l"/>
              <a:pathLst>
                <a:path h="234613" w="812800">
                  <a:moveTo>
                    <a:pt x="0" y="0"/>
                  </a:moveTo>
                  <a:lnTo>
                    <a:pt x="812800" y="0"/>
                  </a:lnTo>
                  <a:lnTo>
                    <a:pt x="812800" y="234613"/>
                  </a:lnTo>
                  <a:lnTo>
                    <a:pt x="0" y="234613"/>
                  </a:lnTo>
                  <a:lnTo>
                    <a:pt x="0" y="0"/>
                  </a:lnTo>
                </a:path>
              </a:pathLst>
            </a:custGeom>
            <a:solidFill>
              <a:srgbClr val="003786"/>
            </a:solidFill>
          </p:spPr>
        </p:sp>
        <p:sp>
          <p:nvSpPr>
            <p:cNvPr name="TextBox 26" id="26"/>
            <p:cNvSpPr txBox="true"/>
            <p:nvPr/>
          </p:nvSpPr>
          <p:spPr>
            <a:xfrm>
              <a:off x="0" y="-57150"/>
              <a:ext cx="812800" cy="869950"/>
            </a:xfrm>
            <a:prstGeom prst="rect">
              <a:avLst/>
            </a:prstGeom>
          </p:spPr>
          <p:txBody>
            <a:bodyPr anchor="ctr" rtlCol="false" tIns="53140" lIns="53140" bIns="53140" rIns="53140"/>
            <a:lstStyle/>
            <a:p>
              <a:pPr algn="ctr">
                <a:lnSpc>
                  <a:spcPts val="2659"/>
                </a:lnSpc>
              </a:pPr>
              <a:r>
                <a:rPr lang="en-US" sz="1899">
                  <a:solidFill>
                    <a:srgbClr val="FFFFFF"/>
                  </a:solidFill>
                  <a:latin typeface="Poppins"/>
                </a:rPr>
                <a:t>Azizah Rahma</a:t>
              </a:r>
            </a:p>
            <a:p>
              <a:pPr algn="ctr">
                <a:lnSpc>
                  <a:spcPts val="2659"/>
                </a:lnSpc>
              </a:pPr>
              <a:r>
                <a:rPr lang="en-US" sz="1899">
                  <a:solidFill>
                    <a:srgbClr val="FFFFFF"/>
                  </a:solidFill>
                  <a:latin typeface="Poppins"/>
                </a:rPr>
                <a:t>(Designer)</a:t>
              </a:r>
            </a:p>
          </p:txBody>
        </p:sp>
      </p:grpSp>
      <p:grpSp>
        <p:nvGrpSpPr>
          <p:cNvPr name="Group 27" id="27"/>
          <p:cNvGrpSpPr/>
          <p:nvPr/>
        </p:nvGrpSpPr>
        <p:grpSpPr>
          <a:xfrm rot="0">
            <a:off x="11015575" y="3274907"/>
            <a:ext cx="3285417" cy="328541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3786"/>
            </a:solidFill>
          </p:spPr>
        </p:sp>
        <p:sp>
          <p:nvSpPr>
            <p:cNvPr name="TextBox 29" id="29"/>
            <p:cNvSpPr txBox="true"/>
            <p:nvPr/>
          </p:nvSpPr>
          <p:spPr>
            <a:xfrm>
              <a:off x="76200" y="19050"/>
              <a:ext cx="660400" cy="717550"/>
            </a:xfrm>
            <a:prstGeom prst="rect">
              <a:avLst/>
            </a:prstGeom>
          </p:spPr>
          <p:txBody>
            <a:bodyPr anchor="ctr" rtlCol="false" tIns="54081" lIns="54081" bIns="54081" rIns="54081"/>
            <a:lstStyle/>
            <a:p>
              <a:pPr algn="ctr">
                <a:lnSpc>
                  <a:spcPts val="2659"/>
                </a:lnSpc>
              </a:pPr>
            </a:p>
          </p:txBody>
        </p:sp>
      </p:grpSp>
      <p:grpSp>
        <p:nvGrpSpPr>
          <p:cNvPr name="Group 30" id="30"/>
          <p:cNvGrpSpPr>
            <a:grpSpLocks noChangeAspect="true"/>
          </p:cNvGrpSpPr>
          <p:nvPr/>
        </p:nvGrpSpPr>
        <p:grpSpPr>
          <a:xfrm rot="0">
            <a:off x="11123975" y="3383313"/>
            <a:ext cx="3068618" cy="3068605"/>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5806" t="-55306" r="-8957" b="-11046"/>
              </a:stretch>
            </a:blipFill>
          </p:spPr>
        </p:sp>
      </p:grpSp>
      <p:grpSp>
        <p:nvGrpSpPr>
          <p:cNvPr name="Group 32" id="32"/>
          <p:cNvGrpSpPr/>
          <p:nvPr/>
        </p:nvGrpSpPr>
        <p:grpSpPr>
          <a:xfrm rot="0">
            <a:off x="11130351" y="6157752"/>
            <a:ext cx="3055866" cy="882070"/>
            <a:chOff x="0" y="0"/>
            <a:chExt cx="812800" cy="234613"/>
          </a:xfrm>
        </p:grpSpPr>
        <p:sp>
          <p:nvSpPr>
            <p:cNvPr name="Freeform 33" id="33"/>
            <p:cNvSpPr/>
            <p:nvPr/>
          </p:nvSpPr>
          <p:spPr>
            <a:xfrm flipH="false" flipV="false" rot="0">
              <a:off x="0" y="0"/>
              <a:ext cx="812800" cy="234613"/>
            </a:xfrm>
            <a:custGeom>
              <a:avLst/>
              <a:gdLst/>
              <a:ahLst/>
              <a:cxnLst/>
              <a:rect r="r" b="b" t="t" l="l"/>
              <a:pathLst>
                <a:path h="234613" w="812800">
                  <a:moveTo>
                    <a:pt x="0" y="0"/>
                  </a:moveTo>
                  <a:lnTo>
                    <a:pt x="812800" y="0"/>
                  </a:lnTo>
                  <a:lnTo>
                    <a:pt x="812800" y="234613"/>
                  </a:lnTo>
                  <a:lnTo>
                    <a:pt x="0" y="234613"/>
                  </a:lnTo>
                  <a:lnTo>
                    <a:pt x="0" y="0"/>
                  </a:lnTo>
                </a:path>
              </a:pathLst>
            </a:custGeom>
            <a:solidFill>
              <a:srgbClr val="003786"/>
            </a:solidFill>
          </p:spPr>
        </p:sp>
        <p:sp>
          <p:nvSpPr>
            <p:cNvPr name="TextBox 34" id="34"/>
            <p:cNvSpPr txBox="true"/>
            <p:nvPr/>
          </p:nvSpPr>
          <p:spPr>
            <a:xfrm>
              <a:off x="0" y="-57150"/>
              <a:ext cx="812800" cy="869950"/>
            </a:xfrm>
            <a:prstGeom prst="rect">
              <a:avLst/>
            </a:prstGeom>
          </p:spPr>
          <p:txBody>
            <a:bodyPr anchor="ctr" rtlCol="false" tIns="53140" lIns="53140" bIns="53140" rIns="53140"/>
            <a:lstStyle/>
            <a:p>
              <a:pPr algn="ctr">
                <a:lnSpc>
                  <a:spcPts val="2659"/>
                </a:lnSpc>
              </a:pPr>
              <a:r>
                <a:rPr lang="en-US" sz="1899">
                  <a:solidFill>
                    <a:srgbClr val="FFFFFF"/>
                  </a:solidFill>
                  <a:latin typeface="Poppins"/>
                </a:rPr>
                <a:t>Bunga Amalia</a:t>
              </a:r>
            </a:p>
            <a:p>
              <a:pPr algn="ctr">
                <a:lnSpc>
                  <a:spcPts val="2659"/>
                </a:lnSpc>
              </a:pPr>
              <a:r>
                <a:rPr lang="en-US" sz="1899">
                  <a:solidFill>
                    <a:srgbClr val="FFFFFF"/>
                  </a:solidFill>
                  <a:latin typeface="Poppins"/>
                </a:rPr>
                <a:t>(Designer)</a:t>
              </a:r>
            </a:p>
          </p:txBody>
        </p:sp>
      </p:grpSp>
      <p:grpSp>
        <p:nvGrpSpPr>
          <p:cNvPr name="Group 35" id="35"/>
          <p:cNvGrpSpPr/>
          <p:nvPr/>
        </p:nvGrpSpPr>
        <p:grpSpPr>
          <a:xfrm rot="0">
            <a:off x="14530159" y="3274907"/>
            <a:ext cx="3285417" cy="328541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3786"/>
            </a:solidFill>
          </p:spPr>
        </p:sp>
        <p:sp>
          <p:nvSpPr>
            <p:cNvPr name="TextBox 37" id="37"/>
            <p:cNvSpPr txBox="true"/>
            <p:nvPr/>
          </p:nvSpPr>
          <p:spPr>
            <a:xfrm>
              <a:off x="76200" y="19050"/>
              <a:ext cx="660400" cy="717550"/>
            </a:xfrm>
            <a:prstGeom prst="rect">
              <a:avLst/>
            </a:prstGeom>
          </p:spPr>
          <p:txBody>
            <a:bodyPr anchor="ctr" rtlCol="false" tIns="54081" lIns="54081" bIns="54081" rIns="54081"/>
            <a:lstStyle/>
            <a:p>
              <a:pPr algn="ctr">
                <a:lnSpc>
                  <a:spcPts val="2659"/>
                </a:lnSpc>
              </a:pPr>
            </a:p>
          </p:txBody>
        </p:sp>
      </p:grpSp>
      <p:grpSp>
        <p:nvGrpSpPr>
          <p:cNvPr name="Group 38" id="38"/>
          <p:cNvGrpSpPr>
            <a:grpSpLocks noChangeAspect="true"/>
          </p:cNvGrpSpPr>
          <p:nvPr/>
        </p:nvGrpSpPr>
        <p:grpSpPr>
          <a:xfrm rot="0">
            <a:off x="14638559" y="3383313"/>
            <a:ext cx="3068618" cy="3068605"/>
            <a:chOff x="0" y="0"/>
            <a:chExt cx="6350000" cy="6349975"/>
          </a:xfrm>
        </p:grpSpPr>
        <p:sp>
          <p:nvSpPr>
            <p:cNvPr name="Freeform 39" id="3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6611" r="0" b="-16611"/>
              </a:stretch>
            </a:blipFill>
          </p:spPr>
        </p:sp>
      </p:grpSp>
      <p:grpSp>
        <p:nvGrpSpPr>
          <p:cNvPr name="Group 40" id="40"/>
          <p:cNvGrpSpPr/>
          <p:nvPr/>
        </p:nvGrpSpPr>
        <p:grpSpPr>
          <a:xfrm rot="0">
            <a:off x="14644935" y="6157752"/>
            <a:ext cx="3055866" cy="882070"/>
            <a:chOff x="0" y="0"/>
            <a:chExt cx="812800" cy="234613"/>
          </a:xfrm>
        </p:grpSpPr>
        <p:sp>
          <p:nvSpPr>
            <p:cNvPr name="Freeform 41" id="41"/>
            <p:cNvSpPr/>
            <p:nvPr/>
          </p:nvSpPr>
          <p:spPr>
            <a:xfrm flipH="false" flipV="false" rot="0">
              <a:off x="0" y="0"/>
              <a:ext cx="812800" cy="234613"/>
            </a:xfrm>
            <a:custGeom>
              <a:avLst/>
              <a:gdLst/>
              <a:ahLst/>
              <a:cxnLst/>
              <a:rect r="r" b="b" t="t" l="l"/>
              <a:pathLst>
                <a:path h="234613" w="812800">
                  <a:moveTo>
                    <a:pt x="0" y="0"/>
                  </a:moveTo>
                  <a:lnTo>
                    <a:pt x="812800" y="0"/>
                  </a:lnTo>
                  <a:lnTo>
                    <a:pt x="812800" y="234613"/>
                  </a:lnTo>
                  <a:lnTo>
                    <a:pt x="0" y="234613"/>
                  </a:lnTo>
                  <a:lnTo>
                    <a:pt x="0" y="0"/>
                  </a:lnTo>
                </a:path>
              </a:pathLst>
            </a:custGeom>
            <a:solidFill>
              <a:srgbClr val="003786"/>
            </a:solidFill>
          </p:spPr>
        </p:sp>
        <p:sp>
          <p:nvSpPr>
            <p:cNvPr name="TextBox 42" id="42"/>
            <p:cNvSpPr txBox="true"/>
            <p:nvPr/>
          </p:nvSpPr>
          <p:spPr>
            <a:xfrm>
              <a:off x="0" y="-57150"/>
              <a:ext cx="812800" cy="869950"/>
            </a:xfrm>
            <a:prstGeom prst="rect">
              <a:avLst/>
            </a:prstGeom>
          </p:spPr>
          <p:txBody>
            <a:bodyPr anchor="ctr" rtlCol="false" tIns="53140" lIns="53140" bIns="53140" rIns="53140"/>
            <a:lstStyle/>
            <a:p>
              <a:pPr algn="ctr">
                <a:lnSpc>
                  <a:spcPts val="2659"/>
                </a:lnSpc>
              </a:pPr>
              <a:r>
                <a:rPr lang="en-US" sz="1899">
                  <a:solidFill>
                    <a:srgbClr val="FFFFFF"/>
                  </a:solidFill>
                  <a:latin typeface="Poppins"/>
                </a:rPr>
                <a:t>Aldion Pancawarna</a:t>
              </a:r>
            </a:p>
            <a:p>
              <a:pPr algn="ctr">
                <a:lnSpc>
                  <a:spcPts val="2659"/>
                </a:lnSpc>
              </a:pPr>
              <a:r>
                <a:rPr lang="en-US" sz="1899">
                  <a:solidFill>
                    <a:srgbClr val="FFFFFF"/>
                  </a:solidFill>
                  <a:latin typeface="Poppins"/>
                </a:rPr>
                <a:t>(Hardware)</a:t>
              </a:r>
            </a:p>
          </p:txBody>
        </p:sp>
      </p:grpSp>
      <p:grpSp>
        <p:nvGrpSpPr>
          <p:cNvPr name="Group 43" id="43"/>
          <p:cNvGrpSpPr/>
          <p:nvPr/>
        </p:nvGrpSpPr>
        <p:grpSpPr>
          <a:xfrm rot="0">
            <a:off x="0" y="8426485"/>
            <a:ext cx="9403257" cy="831815"/>
            <a:chOff x="0" y="0"/>
            <a:chExt cx="2616298" cy="231439"/>
          </a:xfrm>
        </p:grpSpPr>
        <p:sp>
          <p:nvSpPr>
            <p:cNvPr name="Freeform 44" id="44"/>
            <p:cNvSpPr/>
            <p:nvPr/>
          </p:nvSpPr>
          <p:spPr>
            <a:xfrm flipH="false" flipV="false" rot="0">
              <a:off x="0" y="0"/>
              <a:ext cx="2616298" cy="231439"/>
            </a:xfrm>
            <a:custGeom>
              <a:avLst/>
              <a:gdLst/>
              <a:ahLst/>
              <a:cxnLst/>
              <a:rect r="r" b="b" t="t" l="l"/>
              <a:pathLst>
                <a:path h="231439" w="2616298">
                  <a:moveTo>
                    <a:pt x="0" y="0"/>
                  </a:moveTo>
                  <a:lnTo>
                    <a:pt x="2616298" y="0"/>
                  </a:lnTo>
                  <a:lnTo>
                    <a:pt x="2616298" y="231439"/>
                  </a:lnTo>
                  <a:lnTo>
                    <a:pt x="0" y="231439"/>
                  </a:lnTo>
                  <a:lnTo>
                    <a:pt x="0" y="0"/>
                  </a:lnTo>
                </a:path>
              </a:pathLst>
            </a:custGeom>
            <a:solidFill>
              <a:srgbClr val="003786"/>
            </a:solidFill>
          </p:spPr>
        </p:sp>
        <p:sp>
          <p:nvSpPr>
            <p:cNvPr name="TextBox 45" id="45"/>
            <p:cNvSpPr txBox="true"/>
            <p:nvPr/>
          </p:nvSpPr>
          <p:spPr>
            <a:xfrm>
              <a:off x="0" y="-85725"/>
              <a:ext cx="812800" cy="898525"/>
            </a:xfrm>
            <a:prstGeom prst="rect">
              <a:avLst/>
            </a:prstGeom>
          </p:spPr>
          <p:txBody>
            <a:bodyPr anchor="ctr" rtlCol="false" tIns="50800" lIns="50800" bIns="50800" rIns="50800"/>
            <a:lstStyle/>
            <a:p>
              <a:pPr algn="ctr">
                <a:lnSpc>
                  <a:spcPts val="4200"/>
                </a:lnSpc>
              </a:pPr>
              <a:r>
                <a:rPr lang="en-US" sz="3000">
                  <a:solidFill>
                    <a:srgbClr val="FFFFFF"/>
                  </a:solidFill>
                  <a:latin typeface="Poppins"/>
                </a:rPr>
                <a:t>12 Teknik Elektronika (SMK Negeri 7 Semarang)</a:t>
              </a:r>
            </a:p>
          </p:txBody>
        </p:sp>
      </p:grpSp>
      <p:grpSp>
        <p:nvGrpSpPr>
          <p:cNvPr name="Group 46" id="46"/>
          <p:cNvGrpSpPr/>
          <p:nvPr/>
        </p:nvGrpSpPr>
        <p:grpSpPr>
          <a:xfrm rot="0">
            <a:off x="9898699" y="1028700"/>
            <a:ext cx="8471338" cy="1381044"/>
            <a:chOff x="0" y="0"/>
            <a:chExt cx="11295117" cy="1841392"/>
          </a:xfrm>
        </p:grpSpPr>
        <p:sp>
          <p:nvSpPr>
            <p:cNvPr name="AutoShape 47" id="47"/>
            <p:cNvSpPr/>
            <p:nvPr/>
          </p:nvSpPr>
          <p:spPr>
            <a:xfrm flipV="true">
              <a:off x="378" y="1676356"/>
              <a:ext cx="11294365" cy="31686"/>
            </a:xfrm>
            <a:prstGeom prst="line">
              <a:avLst/>
            </a:prstGeom>
            <a:ln cap="flat" w="266700">
              <a:solidFill>
                <a:srgbClr val="003786"/>
              </a:solidFill>
              <a:prstDash val="solid"/>
              <a:headEnd type="none" len="sm" w="sm"/>
              <a:tailEnd type="none" len="sm" w="sm"/>
            </a:ln>
          </p:spPr>
        </p:sp>
        <p:sp>
          <p:nvSpPr>
            <p:cNvPr name="TextBox 48" id="48"/>
            <p:cNvSpPr txBox="true"/>
            <p:nvPr/>
          </p:nvSpPr>
          <p:spPr>
            <a:xfrm rot="0">
              <a:off x="0" y="-161925"/>
              <a:ext cx="10811458" cy="1703614"/>
            </a:xfrm>
            <a:prstGeom prst="rect">
              <a:avLst/>
            </a:prstGeom>
          </p:spPr>
          <p:txBody>
            <a:bodyPr anchor="t" rtlCol="false" tIns="0" lIns="0" bIns="0" rIns="0">
              <a:spAutoFit/>
            </a:bodyPr>
            <a:lstStyle/>
            <a:p>
              <a:pPr algn="ctr">
                <a:lnSpc>
                  <a:spcPts val="10655"/>
                </a:lnSpc>
                <a:spcBef>
                  <a:spcPct val="0"/>
                </a:spcBef>
              </a:pPr>
              <a:r>
                <a:rPr lang="en-US" sz="7610">
                  <a:solidFill>
                    <a:srgbClr val="003786"/>
                  </a:solidFill>
                  <a:latin typeface="Archivo Black"/>
                </a:rPr>
                <a:t>Team Members</a:t>
              </a:r>
            </a:p>
          </p:txBody>
        </p:sp>
      </p:grpSp>
      <p:sp>
        <p:nvSpPr>
          <p:cNvPr name="Freeform 49" id="49"/>
          <p:cNvSpPr/>
          <p:nvPr/>
        </p:nvSpPr>
        <p:spPr>
          <a:xfrm flipH="false" flipV="false" rot="0">
            <a:off x="580823" y="501969"/>
            <a:ext cx="2680259" cy="424316"/>
          </a:xfrm>
          <a:custGeom>
            <a:avLst/>
            <a:gdLst/>
            <a:ahLst/>
            <a:cxnLst/>
            <a:rect r="r" b="b" t="t" l="l"/>
            <a:pathLst>
              <a:path h="424316" w="2680259">
                <a:moveTo>
                  <a:pt x="0" y="0"/>
                </a:moveTo>
                <a:lnTo>
                  <a:pt x="2680259" y="0"/>
                </a:lnTo>
                <a:lnTo>
                  <a:pt x="2680259" y="424316"/>
                </a:lnTo>
                <a:lnTo>
                  <a:pt x="0" y="424316"/>
                </a:lnTo>
                <a:lnTo>
                  <a:pt x="0" y="0"/>
                </a:lnTo>
                <a:close/>
              </a:path>
            </a:pathLst>
          </a:custGeom>
          <a:blipFill>
            <a:blip r:embed="rId8"/>
            <a:stretch>
              <a:fillRect l="-32739" t="-233668" r="-28000" b="-23835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16773" y="615731"/>
            <a:ext cx="2167090" cy="2167090"/>
          </a:xfrm>
          <a:custGeom>
            <a:avLst/>
            <a:gdLst/>
            <a:ahLst/>
            <a:cxnLst/>
            <a:rect r="r" b="b" t="t" l="l"/>
            <a:pathLst>
              <a:path h="2167090" w="2167090">
                <a:moveTo>
                  <a:pt x="0" y="0"/>
                </a:moveTo>
                <a:lnTo>
                  <a:pt x="2167089" y="0"/>
                </a:lnTo>
                <a:lnTo>
                  <a:pt x="2167089" y="2167089"/>
                </a:lnTo>
                <a:lnTo>
                  <a:pt x="0" y="2167089"/>
                </a:lnTo>
                <a:lnTo>
                  <a:pt x="0" y="0"/>
                </a:lnTo>
                <a:close/>
              </a:path>
            </a:pathLst>
          </a:custGeom>
          <a:blipFill>
            <a:blip r:embed="rId2"/>
            <a:stretch>
              <a:fillRect l="0" t="0" r="0" b="0"/>
            </a:stretch>
          </a:blipFill>
        </p:spPr>
      </p:sp>
      <p:sp>
        <p:nvSpPr>
          <p:cNvPr name="Freeform 3" id="3"/>
          <p:cNvSpPr/>
          <p:nvPr/>
        </p:nvSpPr>
        <p:spPr>
          <a:xfrm flipH="false" flipV="false" rot="0">
            <a:off x="535163" y="1028700"/>
            <a:ext cx="17217675" cy="8027741"/>
          </a:xfrm>
          <a:custGeom>
            <a:avLst/>
            <a:gdLst/>
            <a:ahLst/>
            <a:cxnLst/>
            <a:rect r="r" b="b" t="t" l="l"/>
            <a:pathLst>
              <a:path h="8027741" w="17217675">
                <a:moveTo>
                  <a:pt x="0" y="0"/>
                </a:moveTo>
                <a:lnTo>
                  <a:pt x="17217674" y="0"/>
                </a:lnTo>
                <a:lnTo>
                  <a:pt x="17217674" y="8027741"/>
                </a:lnTo>
                <a:lnTo>
                  <a:pt x="0" y="802774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52800.0000" end="-24.9670"/>
                </p14:media>
              </p:ext>
            </p:extLst>
          </p:nvPr>
        </p:nvPicPr>
        <p:blipFill>
          <a:blip r:embed="rId2"/>
          <a:srcRect l="0" t="0" r="0" b="0"/>
          <a:stretch>
            <a:fillRect/>
          </a:stretch>
        </p:blipFill>
        <p:spPr>
          <a:xfrm flipH="false" flipV="false" rot="0">
            <a:off x="0" y="0"/>
            <a:ext cx="18240866"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42226"/>
            <a:ext cx="18288000" cy="10529226"/>
          </a:xfrm>
          <a:custGeom>
            <a:avLst/>
            <a:gdLst/>
            <a:ahLst/>
            <a:cxnLst/>
            <a:rect r="r" b="b" t="t" l="l"/>
            <a:pathLst>
              <a:path h="10529226" w="18288000">
                <a:moveTo>
                  <a:pt x="0" y="0"/>
                </a:moveTo>
                <a:lnTo>
                  <a:pt x="18288000" y="0"/>
                </a:lnTo>
                <a:lnTo>
                  <a:pt x="18288000" y="10529226"/>
                </a:lnTo>
                <a:lnTo>
                  <a:pt x="0" y="10529226"/>
                </a:lnTo>
                <a:lnTo>
                  <a:pt x="0" y="0"/>
                </a:lnTo>
                <a:close/>
              </a:path>
            </a:pathLst>
          </a:custGeom>
          <a:blipFill>
            <a:blip r:embed="rId2">
              <a:alphaModFix amt="18000"/>
            </a:blip>
            <a:stretch>
              <a:fillRect l="0" t="-6562" r="0" b="-9229"/>
            </a:stretch>
          </a:blipFill>
        </p:spPr>
      </p:sp>
      <p:grpSp>
        <p:nvGrpSpPr>
          <p:cNvPr name="Group 3" id="3"/>
          <p:cNvGrpSpPr/>
          <p:nvPr/>
        </p:nvGrpSpPr>
        <p:grpSpPr>
          <a:xfrm rot="0">
            <a:off x="1451724" y="2074354"/>
            <a:ext cx="7692276" cy="2074976"/>
            <a:chOff x="0" y="0"/>
            <a:chExt cx="2025949" cy="546496"/>
          </a:xfrm>
        </p:grpSpPr>
        <p:sp>
          <p:nvSpPr>
            <p:cNvPr name="Freeform 4" id="4"/>
            <p:cNvSpPr/>
            <p:nvPr/>
          </p:nvSpPr>
          <p:spPr>
            <a:xfrm flipH="false" flipV="false" rot="0">
              <a:off x="0" y="0"/>
              <a:ext cx="2025949" cy="546496"/>
            </a:xfrm>
            <a:custGeom>
              <a:avLst/>
              <a:gdLst/>
              <a:ahLst/>
              <a:cxnLst/>
              <a:rect r="r" b="b" t="t" l="l"/>
              <a:pathLst>
                <a:path h="546496" w="2025949">
                  <a:moveTo>
                    <a:pt x="0" y="0"/>
                  </a:moveTo>
                  <a:lnTo>
                    <a:pt x="2025949" y="0"/>
                  </a:lnTo>
                  <a:lnTo>
                    <a:pt x="2025949" y="546496"/>
                  </a:lnTo>
                  <a:lnTo>
                    <a:pt x="0" y="546496"/>
                  </a:lnTo>
                  <a:lnTo>
                    <a:pt x="0" y="0"/>
                  </a:lnTo>
                </a:path>
              </a:pathLst>
            </a:custGeom>
            <a:solidFill>
              <a:srgbClr val="2B3D6C"/>
            </a:solidFill>
          </p:spPr>
        </p:sp>
        <p:sp>
          <p:nvSpPr>
            <p:cNvPr name="TextBox 5" id="5"/>
            <p:cNvSpPr txBox="true"/>
            <p:nvPr/>
          </p:nvSpPr>
          <p:spPr>
            <a:xfrm>
              <a:off x="0" y="-85725"/>
              <a:ext cx="812800" cy="898525"/>
            </a:xfrm>
            <a:prstGeom prst="rect">
              <a:avLst/>
            </a:prstGeom>
          </p:spPr>
          <p:txBody>
            <a:bodyPr anchor="ctr" rtlCol="false" tIns="50800" lIns="50800" bIns="50800" rIns="50800"/>
            <a:lstStyle/>
            <a:p>
              <a:pPr algn="ctr">
                <a:lnSpc>
                  <a:spcPts val="4200"/>
                </a:lnSpc>
              </a:pPr>
              <a:r>
                <a:rPr lang="en-US" sz="3000">
                  <a:solidFill>
                    <a:srgbClr val="FFFFFF"/>
                  </a:solidFill>
                  <a:latin typeface="Poppins Bold"/>
                </a:rPr>
                <a:t>Memonitoring kualitas udara dalam ruangan </a:t>
              </a:r>
            </a:p>
          </p:txBody>
        </p:sp>
      </p:grpSp>
      <p:grpSp>
        <p:nvGrpSpPr>
          <p:cNvPr name="Group 6" id="6"/>
          <p:cNvGrpSpPr/>
          <p:nvPr/>
        </p:nvGrpSpPr>
        <p:grpSpPr>
          <a:xfrm rot="0">
            <a:off x="9144000" y="6982829"/>
            <a:ext cx="7692276" cy="2074976"/>
            <a:chOff x="0" y="0"/>
            <a:chExt cx="2025949" cy="546496"/>
          </a:xfrm>
        </p:grpSpPr>
        <p:sp>
          <p:nvSpPr>
            <p:cNvPr name="Freeform 7" id="7"/>
            <p:cNvSpPr/>
            <p:nvPr/>
          </p:nvSpPr>
          <p:spPr>
            <a:xfrm flipH="false" flipV="false" rot="0">
              <a:off x="0" y="0"/>
              <a:ext cx="2025949" cy="546496"/>
            </a:xfrm>
            <a:custGeom>
              <a:avLst/>
              <a:gdLst/>
              <a:ahLst/>
              <a:cxnLst/>
              <a:rect r="r" b="b" t="t" l="l"/>
              <a:pathLst>
                <a:path h="546496" w="2025949">
                  <a:moveTo>
                    <a:pt x="0" y="0"/>
                  </a:moveTo>
                  <a:lnTo>
                    <a:pt x="2025949" y="0"/>
                  </a:lnTo>
                  <a:lnTo>
                    <a:pt x="2025949" y="546496"/>
                  </a:lnTo>
                  <a:lnTo>
                    <a:pt x="0" y="546496"/>
                  </a:lnTo>
                  <a:lnTo>
                    <a:pt x="0" y="0"/>
                  </a:lnTo>
                </a:path>
              </a:pathLst>
            </a:custGeom>
            <a:solidFill>
              <a:srgbClr val="A5CBD9"/>
            </a:solidFill>
          </p:spPr>
        </p:sp>
        <p:sp>
          <p:nvSpPr>
            <p:cNvPr name="TextBox 8" id="8"/>
            <p:cNvSpPr txBox="true"/>
            <p:nvPr/>
          </p:nvSpPr>
          <p:spPr>
            <a:xfrm>
              <a:off x="0" y="-85725"/>
              <a:ext cx="812800" cy="898525"/>
            </a:xfrm>
            <a:prstGeom prst="rect">
              <a:avLst/>
            </a:prstGeom>
          </p:spPr>
          <p:txBody>
            <a:bodyPr anchor="ctr" rtlCol="false" tIns="50800" lIns="50800" bIns="50800" rIns="50800"/>
            <a:lstStyle/>
            <a:p>
              <a:pPr algn="ctr">
                <a:lnSpc>
                  <a:spcPts val="4200"/>
                </a:lnSpc>
              </a:pPr>
              <a:r>
                <a:rPr lang="en-US" sz="3000">
                  <a:solidFill>
                    <a:srgbClr val="FFFFFF"/>
                  </a:solidFill>
                  <a:latin typeface="Poppins Bold"/>
                </a:rPr>
                <a:t>Menukar udara kotor dengan udara yang sudah difilter menggunakan SASAM</a:t>
              </a:r>
            </a:p>
          </p:txBody>
        </p:sp>
      </p:grpSp>
      <p:grpSp>
        <p:nvGrpSpPr>
          <p:cNvPr name="Group 9" id="9"/>
          <p:cNvGrpSpPr/>
          <p:nvPr/>
        </p:nvGrpSpPr>
        <p:grpSpPr>
          <a:xfrm rot="0">
            <a:off x="5297862" y="4505210"/>
            <a:ext cx="7692276" cy="2074976"/>
            <a:chOff x="0" y="0"/>
            <a:chExt cx="2025949" cy="546496"/>
          </a:xfrm>
        </p:grpSpPr>
        <p:sp>
          <p:nvSpPr>
            <p:cNvPr name="Freeform 10" id="10"/>
            <p:cNvSpPr/>
            <p:nvPr/>
          </p:nvSpPr>
          <p:spPr>
            <a:xfrm flipH="false" flipV="false" rot="0">
              <a:off x="0" y="0"/>
              <a:ext cx="2025949" cy="546496"/>
            </a:xfrm>
            <a:custGeom>
              <a:avLst/>
              <a:gdLst/>
              <a:ahLst/>
              <a:cxnLst/>
              <a:rect r="r" b="b" t="t" l="l"/>
              <a:pathLst>
                <a:path h="546496" w="2025949">
                  <a:moveTo>
                    <a:pt x="0" y="0"/>
                  </a:moveTo>
                  <a:lnTo>
                    <a:pt x="2025949" y="0"/>
                  </a:lnTo>
                  <a:lnTo>
                    <a:pt x="2025949" y="546496"/>
                  </a:lnTo>
                  <a:lnTo>
                    <a:pt x="0" y="546496"/>
                  </a:lnTo>
                  <a:lnTo>
                    <a:pt x="0" y="0"/>
                  </a:lnTo>
                </a:path>
              </a:pathLst>
            </a:custGeom>
            <a:solidFill>
              <a:srgbClr val="557DCF"/>
            </a:solidFill>
          </p:spPr>
        </p:sp>
        <p:sp>
          <p:nvSpPr>
            <p:cNvPr name="TextBox 11" id="11"/>
            <p:cNvSpPr txBox="true"/>
            <p:nvPr/>
          </p:nvSpPr>
          <p:spPr>
            <a:xfrm>
              <a:off x="0" y="-85725"/>
              <a:ext cx="812800" cy="898525"/>
            </a:xfrm>
            <a:prstGeom prst="rect">
              <a:avLst/>
            </a:prstGeom>
          </p:spPr>
          <p:txBody>
            <a:bodyPr anchor="ctr" rtlCol="false" tIns="50800" lIns="50800" bIns="50800" rIns="50800"/>
            <a:lstStyle/>
            <a:p>
              <a:pPr algn="ctr">
                <a:lnSpc>
                  <a:spcPts val="4200"/>
                </a:lnSpc>
              </a:pPr>
              <a:r>
                <a:rPr lang="en-US" sz="3000">
                  <a:solidFill>
                    <a:srgbClr val="FFFFFF"/>
                  </a:solidFill>
                  <a:latin typeface="Poppins Bold"/>
                </a:rPr>
                <a:t>Menyaring udara yang masuk dari luar </a:t>
              </a:r>
            </a:p>
          </p:txBody>
        </p:sp>
      </p:grpSp>
      <p:sp>
        <p:nvSpPr>
          <p:cNvPr name="Freeform 12" id="12"/>
          <p:cNvSpPr/>
          <p:nvPr/>
        </p:nvSpPr>
        <p:spPr>
          <a:xfrm flipH="false" flipV="false" rot="0">
            <a:off x="8683409" y="8597214"/>
            <a:ext cx="921182" cy="921182"/>
          </a:xfrm>
          <a:custGeom>
            <a:avLst/>
            <a:gdLst/>
            <a:ahLst/>
            <a:cxnLst/>
            <a:rect r="r" b="b" t="t" l="l"/>
            <a:pathLst>
              <a:path h="921182" w="921182">
                <a:moveTo>
                  <a:pt x="0" y="0"/>
                </a:moveTo>
                <a:lnTo>
                  <a:pt x="921182" y="0"/>
                </a:lnTo>
                <a:lnTo>
                  <a:pt x="921182" y="921182"/>
                </a:lnTo>
                <a:lnTo>
                  <a:pt x="0" y="921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5501836" y="616881"/>
            <a:ext cx="9310076" cy="1105049"/>
          </a:xfrm>
          <a:prstGeom prst="rect">
            <a:avLst/>
          </a:prstGeom>
        </p:spPr>
        <p:txBody>
          <a:bodyPr anchor="t" rtlCol="false" tIns="0" lIns="0" bIns="0" rIns="0">
            <a:spAutoFit/>
          </a:bodyPr>
          <a:lstStyle/>
          <a:p>
            <a:pPr>
              <a:lnSpc>
                <a:spcPts val="8215"/>
              </a:lnSpc>
            </a:pPr>
            <a:r>
              <a:rPr lang="en-US" sz="6846">
                <a:solidFill>
                  <a:srgbClr val="003786"/>
                </a:solidFill>
                <a:latin typeface="Poppins Ultra-Bold"/>
              </a:rPr>
              <a:t>Solusi Masalah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8060" y="2358889"/>
            <a:ext cx="11341759" cy="5191937"/>
          </a:xfrm>
          <a:prstGeom prst="rect">
            <a:avLst/>
          </a:prstGeom>
        </p:spPr>
        <p:txBody>
          <a:bodyPr anchor="t" rtlCol="false" tIns="0" lIns="0" bIns="0" rIns="0">
            <a:spAutoFit/>
          </a:bodyPr>
          <a:lstStyle/>
          <a:p>
            <a:pPr>
              <a:lnSpc>
                <a:spcPts val="10381"/>
              </a:lnSpc>
            </a:pPr>
            <a:r>
              <a:rPr lang="en-US" sz="7415">
                <a:solidFill>
                  <a:srgbClr val="003786"/>
                </a:solidFill>
                <a:latin typeface="Anton"/>
              </a:rPr>
              <a:t>Oleh karena itu.... </a:t>
            </a:r>
          </a:p>
          <a:p>
            <a:pPr>
              <a:lnSpc>
                <a:spcPts val="10381"/>
              </a:lnSpc>
              <a:spcBef>
                <a:spcPct val="0"/>
              </a:spcBef>
            </a:pPr>
            <a:r>
              <a:rPr lang="en-US" sz="7415">
                <a:solidFill>
                  <a:srgbClr val="003786"/>
                </a:solidFill>
                <a:latin typeface="Anton"/>
              </a:rPr>
              <a:t>kami terinspirasi untuk membuat alat bernama SASAM.</a:t>
            </a:r>
          </a:p>
        </p:txBody>
      </p:sp>
      <p:sp>
        <p:nvSpPr>
          <p:cNvPr name="Freeform 3" id="3"/>
          <p:cNvSpPr/>
          <p:nvPr/>
        </p:nvSpPr>
        <p:spPr>
          <a:xfrm flipH="false" flipV="false" rot="0">
            <a:off x="11054619" y="1146926"/>
            <a:ext cx="6204681" cy="7993148"/>
          </a:xfrm>
          <a:custGeom>
            <a:avLst/>
            <a:gdLst/>
            <a:ahLst/>
            <a:cxnLst/>
            <a:rect r="r" b="b" t="t" l="l"/>
            <a:pathLst>
              <a:path h="7993148" w="6204681">
                <a:moveTo>
                  <a:pt x="0" y="0"/>
                </a:moveTo>
                <a:lnTo>
                  <a:pt x="6204681" y="0"/>
                </a:lnTo>
                <a:lnTo>
                  <a:pt x="6204681" y="7993148"/>
                </a:lnTo>
                <a:lnTo>
                  <a:pt x="0" y="7993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96202" y="1720711"/>
            <a:ext cx="6994930" cy="6426003"/>
            <a:chOff x="0" y="0"/>
            <a:chExt cx="9326573" cy="8568005"/>
          </a:xfrm>
        </p:grpSpPr>
        <p:pic>
          <p:nvPicPr>
            <p:cNvPr name="Picture 3" id="3"/>
            <p:cNvPicPr>
              <a:picLocks noChangeAspect="true"/>
            </p:cNvPicPr>
            <p:nvPr/>
          </p:nvPicPr>
          <p:blipFill>
            <a:blip r:embed="rId2"/>
            <a:srcRect l="14395" t="0" r="14395" b="0"/>
            <a:stretch>
              <a:fillRect/>
            </a:stretch>
          </p:blipFill>
          <p:spPr>
            <a:xfrm flipH="false" flipV="false">
              <a:off x="0" y="0"/>
              <a:ext cx="9326573" cy="8568005"/>
            </a:xfrm>
            <a:prstGeom prst="rect">
              <a:avLst/>
            </a:prstGeom>
          </p:spPr>
        </p:pic>
      </p:grpSp>
      <p:grpSp>
        <p:nvGrpSpPr>
          <p:cNvPr name="Group 4" id="4"/>
          <p:cNvGrpSpPr/>
          <p:nvPr/>
        </p:nvGrpSpPr>
        <p:grpSpPr>
          <a:xfrm rot="0">
            <a:off x="12496202" y="8146715"/>
            <a:ext cx="2672716" cy="2374695"/>
            <a:chOff x="0" y="0"/>
            <a:chExt cx="812800" cy="722169"/>
          </a:xfrm>
        </p:grpSpPr>
        <p:sp>
          <p:nvSpPr>
            <p:cNvPr name="Freeform 5" id="5"/>
            <p:cNvSpPr/>
            <p:nvPr/>
          </p:nvSpPr>
          <p:spPr>
            <a:xfrm flipH="false" flipV="false" rot="0">
              <a:off x="0" y="0"/>
              <a:ext cx="812800" cy="722169"/>
            </a:xfrm>
            <a:custGeom>
              <a:avLst/>
              <a:gdLst/>
              <a:ahLst/>
              <a:cxnLst/>
              <a:rect r="r" b="b" t="t" l="l"/>
              <a:pathLst>
                <a:path h="722169" w="812800">
                  <a:moveTo>
                    <a:pt x="203200" y="0"/>
                  </a:moveTo>
                  <a:lnTo>
                    <a:pt x="812800" y="0"/>
                  </a:lnTo>
                  <a:lnTo>
                    <a:pt x="609600" y="722169"/>
                  </a:lnTo>
                  <a:lnTo>
                    <a:pt x="0" y="722169"/>
                  </a:lnTo>
                  <a:lnTo>
                    <a:pt x="203200" y="0"/>
                  </a:lnTo>
                </a:path>
              </a:pathLst>
            </a:custGeom>
            <a:solidFill>
              <a:srgbClr val="557DCF"/>
            </a:solidFill>
          </p:spPr>
        </p:sp>
        <p:sp>
          <p:nvSpPr>
            <p:cNvPr name="TextBox 6" id="6"/>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819922" y="8051776"/>
            <a:ext cx="2980299" cy="2235224"/>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060644"/>
            </a:solidFill>
          </p:spPr>
        </p:sp>
        <p:sp>
          <p:nvSpPr>
            <p:cNvPr name="TextBox 9" id="9"/>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189026" y="-283826"/>
            <a:ext cx="2672716" cy="2004537"/>
            <a:chOff x="0" y="0"/>
            <a:chExt cx="812800" cy="609600"/>
          </a:xfrm>
        </p:grpSpPr>
        <p:sp>
          <p:nvSpPr>
            <p:cNvPr name="Freeform 11" id="11"/>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060644"/>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58738" y="1127103"/>
            <a:ext cx="10463098" cy="1430212"/>
          </a:xfrm>
          <a:prstGeom prst="rect">
            <a:avLst/>
          </a:prstGeom>
        </p:spPr>
        <p:txBody>
          <a:bodyPr anchor="t" rtlCol="false" tIns="0" lIns="0" bIns="0" rIns="0">
            <a:spAutoFit/>
          </a:bodyPr>
          <a:lstStyle/>
          <a:p>
            <a:pPr>
              <a:lnSpc>
                <a:spcPts val="11614"/>
              </a:lnSpc>
            </a:pPr>
            <a:r>
              <a:rPr lang="en-US" sz="8296">
                <a:solidFill>
                  <a:srgbClr val="003786"/>
                </a:solidFill>
                <a:latin typeface="Archivo Black"/>
              </a:rPr>
              <a:t>APA ITU SASAM ?</a:t>
            </a:r>
          </a:p>
        </p:txBody>
      </p:sp>
      <p:sp>
        <p:nvSpPr>
          <p:cNvPr name="TextBox 14" id="14"/>
          <p:cNvSpPr txBox="true"/>
          <p:nvPr/>
        </p:nvSpPr>
        <p:spPr>
          <a:xfrm rot="0">
            <a:off x="758738" y="2513366"/>
            <a:ext cx="10851277" cy="6820696"/>
          </a:xfrm>
          <a:prstGeom prst="rect">
            <a:avLst/>
          </a:prstGeom>
        </p:spPr>
        <p:txBody>
          <a:bodyPr anchor="t" rtlCol="false" tIns="0" lIns="0" bIns="0" rIns="0">
            <a:spAutoFit/>
          </a:bodyPr>
          <a:lstStyle/>
          <a:p>
            <a:pPr algn="just">
              <a:lnSpc>
                <a:spcPts val="4961"/>
              </a:lnSpc>
            </a:pPr>
            <a:r>
              <a:rPr lang="en-US" sz="3543">
                <a:solidFill>
                  <a:srgbClr val="000000"/>
                </a:solidFill>
                <a:latin typeface="Barlow"/>
              </a:rPr>
              <a:t>Smart Air Switching and Monitoring atau SASAM berfungsi sebagai penyaring udara dengan sistem pergantian udara serta memonitoring kualitas udara di dalam ruangan. Dalam penerapannya, SASAM ini akan bekerja ketika mendeteksi sebuah zat kotor yang mencemari udara. Kemudian, alat ini akan aktif dan menghisap udara kotor yang ada di dalam ruangan tersebut untuk dikeluarkan keluar ruangan. Udara yang ada di luar ruangan akan dihisap dan di filter oleh SASAM untuk kemudian di masukan ke dalam ruangan.</a:t>
            </a:r>
          </a:p>
          <a:p>
            <a:pPr>
              <a:lnSpc>
                <a:spcPts val="440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4645" y="2285382"/>
            <a:ext cx="12778478" cy="7304680"/>
            <a:chOff x="0" y="0"/>
            <a:chExt cx="1066407" cy="609600"/>
          </a:xfrm>
        </p:grpSpPr>
        <p:sp>
          <p:nvSpPr>
            <p:cNvPr name="Freeform 3" id="3"/>
            <p:cNvSpPr/>
            <p:nvPr/>
          </p:nvSpPr>
          <p:spPr>
            <a:xfrm flipH="false" flipV="false" rot="0">
              <a:off x="0" y="0"/>
              <a:ext cx="1066407" cy="609600"/>
            </a:xfrm>
            <a:custGeom>
              <a:avLst/>
              <a:gdLst/>
              <a:ahLst/>
              <a:cxnLst/>
              <a:rect r="r" b="b" t="t" l="l"/>
              <a:pathLst>
                <a:path h="609600" w="1066407">
                  <a:moveTo>
                    <a:pt x="203200" y="0"/>
                  </a:moveTo>
                  <a:lnTo>
                    <a:pt x="1066407" y="0"/>
                  </a:lnTo>
                  <a:lnTo>
                    <a:pt x="863207" y="609600"/>
                  </a:lnTo>
                  <a:lnTo>
                    <a:pt x="0" y="609600"/>
                  </a:lnTo>
                  <a:lnTo>
                    <a:pt x="203200" y="0"/>
                  </a:lnTo>
                </a:path>
              </a:pathLst>
            </a:custGeom>
            <a:solidFill>
              <a:srgbClr val="557DCF"/>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885123" y="2285382"/>
            <a:ext cx="12720815" cy="7304680"/>
            <a:chOff x="0" y="0"/>
            <a:chExt cx="1061595" cy="609600"/>
          </a:xfrm>
        </p:grpSpPr>
        <p:sp>
          <p:nvSpPr>
            <p:cNvPr name="Freeform 6" id="6"/>
            <p:cNvSpPr/>
            <p:nvPr/>
          </p:nvSpPr>
          <p:spPr>
            <a:xfrm flipH="false" flipV="false" rot="0">
              <a:off x="0" y="0"/>
              <a:ext cx="1061595" cy="609600"/>
            </a:xfrm>
            <a:custGeom>
              <a:avLst/>
              <a:gdLst/>
              <a:ahLst/>
              <a:cxnLst/>
              <a:rect r="r" b="b" t="t" l="l"/>
              <a:pathLst>
                <a:path h="609600" w="1061595">
                  <a:moveTo>
                    <a:pt x="203200" y="0"/>
                  </a:moveTo>
                  <a:lnTo>
                    <a:pt x="1061595" y="0"/>
                  </a:lnTo>
                  <a:lnTo>
                    <a:pt x="858395" y="609600"/>
                  </a:lnTo>
                  <a:lnTo>
                    <a:pt x="0" y="609600"/>
                  </a:lnTo>
                  <a:lnTo>
                    <a:pt x="203200" y="0"/>
                  </a:lnTo>
                </a:path>
              </a:pathLst>
            </a:custGeom>
            <a:solidFill>
              <a:srgbClr val="060644"/>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19833" y="1623260"/>
            <a:ext cx="2450876" cy="24508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57DCF"/>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06096" y="1614488"/>
            <a:ext cx="2459648" cy="24596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60644"/>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10801" y="2112541"/>
            <a:ext cx="1868940" cy="1558229"/>
          </a:xfrm>
          <a:custGeom>
            <a:avLst/>
            <a:gdLst/>
            <a:ahLst/>
            <a:cxnLst/>
            <a:rect r="r" b="b" t="t" l="l"/>
            <a:pathLst>
              <a:path h="1558229" w="1868940">
                <a:moveTo>
                  <a:pt x="0" y="0"/>
                </a:moveTo>
                <a:lnTo>
                  <a:pt x="1868940" y="0"/>
                </a:lnTo>
                <a:lnTo>
                  <a:pt x="1868940" y="1558228"/>
                </a:lnTo>
                <a:lnTo>
                  <a:pt x="0" y="1558228"/>
                </a:lnTo>
                <a:lnTo>
                  <a:pt x="0" y="0"/>
                </a:lnTo>
                <a:close/>
              </a:path>
            </a:pathLst>
          </a:custGeom>
          <a:blipFill>
            <a:blip r:embed="rId2"/>
            <a:stretch>
              <a:fillRect l="0" t="0" r="0" b="0"/>
            </a:stretch>
          </a:blipFill>
        </p:spPr>
      </p:sp>
      <p:sp>
        <p:nvSpPr>
          <p:cNvPr name="Freeform 15" id="15"/>
          <p:cNvSpPr/>
          <p:nvPr/>
        </p:nvSpPr>
        <p:spPr>
          <a:xfrm flipH="false" flipV="false" rot="0">
            <a:off x="14112724" y="2153098"/>
            <a:ext cx="1846393" cy="1477114"/>
          </a:xfrm>
          <a:custGeom>
            <a:avLst/>
            <a:gdLst/>
            <a:ahLst/>
            <a:cxnLst/>
            <a:rect r="r" b="b" t="t" l="l"/>
            <a:pathLst>
              <a:path h="1477114" w="1846393">
                <a:moveTo>
                  <a:pt x="0" y="0"/>
                </a:moveTo>
                <a:lnTo>
                  <a:pt x="1846393" y="0"/>
                </a:lnTo>
                <a:lnTo>
                  <a:pt x="1846393" y="1477114"/>
                </a:lnTo>
                <a:lnTo>
                  <a:pt x="0" y="1477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3661681" y="670562"/>
            <a:ext cx="11374240" cy="1033530"/>
          </a:xfrm>
          <a:prstGeom prst="rect">
            <a:avLst/>
          </a:prstGeom>
        </p:spPr>
        <p:txBody>
          <a:bodyPr anchor="t" rtlCol="false" tIns="0" lIns="0" bIns="0" rIns="0">
            <a:spAutoFit/>
          </a:bodyPr>
          <a:lstStyle/>
          <a:p>
            <a:pPr algn="ctr">
              <a:lnSpc>
                <a:spcPts val="7613"/>
              </a:lnSpc>
            </a:pPr>
            <a:r>
              <a:rPr lang="en-US" sz="6344">
                <a:solidFill>
                  <a:srgbClr val="060644"/>
                </a:solidFill>
                <a:latin typeface="Poppins Ultra-Bold"/>
              </a:rPr>
              <a:t>Fitur Utama SASAM</a:t>
            </a:r>
          </a:p>
        </p:txBody>
      </p:sp>
      <p:sp>
        <p:nvSpPr>
          <p:cNvPr name="TextBox 17" id="17"/>
          <p:cNvSpPr txBox="true"/>
          <p:nvPr/>
        </p:nvSpPr>
        <p:spPr>
          <a:xfrm rot="0">
            <a:off x="744092" y="4607536"/>
            <a:ext cx="7650553" cy="981075"/>
          </a:xfrm>
          <a:prstGeom prst="rect">
            <a:avLst/>
          </a:prstGeom>
        </p:spPr>
        <p:txBody>
          <a:bodyPr anchor="t" rtlCol="false" tIns="0" lIns="0" bIns="0" rIns="0">
            <a:spAutoFit/>
          </a:bodyPr>
          <a:lstStyle/>
          <a:p>
            <a:pPr algn="ctr">
              <a:lnSpc>
                <a:spcPts val="7200"/>
              </a:lnSpc>
            </a:pPr>
            <a:r>
              <a:rPr lang="en-US" sz="6000">
                <a:solidFill>
                  <a:srgbClr val="FFFFFF"/>
                </a:solidFill>
                <a:latin typeface="Poppins Ultra-Bold"/>
              </a:rPr>
              <a:t>Smart Monitoring</a:t>
            </a:r>
          </a:p>
        </p:txBody>
      </p:sp>
      <p:sp>
        <p:nvSpPr>
          <p:cNvPr name="TextBox 18" id="18"/>
          <p:cNvSpPr txBox="true"/>
          <p:nvPr/>
        </p:nvSpPr>
        <p:spPr>
          <a:xfrm rot="0">
            <a:off x="803401" y="5899622"/>
            <a:ext cx="7037706" cy="2849544"/>
          </a:xfrm>
          <a:prstGeom prst="rect">
            <a:avLst/>
          </a:prstGeom>
        </p:spPr>
        <p:txBody>
          <a:bodyPr anchor="t" rtlCol="false" tIns="0" lIns="0" bIns="0" rIns="0">
            <a:spAutoFit/>
          </a:bodyPr>
          <a:lstStyle/>
          <a:p>
            <a:pPr>
              <a:lnSpc>
                <a:spcPts val="5534"/>
              </a:lnSpc>
            </a:pPr>
            <a:r>
              <a:rPr lang="en-US" sz="4611">
                <a:solidFill>
                  <a:srgbClr val="FFFFFF"/>
                </a:solidFill>
                <a:latin typeface="Poppins"/>
              </a:rPr>
              <a:t>Memantau kualitas udara melalui website ubidots.</a:t>
            </a:r>
          </a:p>
          <a:p>
            <a:pPr>
              <a:lnSpc>
                <a:spcPts val="5534"/>
              </a:lnSpc>
            </a:pPr>
          </a:p>
        </p:txBody>
      </p:sp>
      <p:sp>
        <p:nvSpPr>
          <p:cNvPr name="TextBox 19" id="19"/>
          <p:cNvSpPr txBox="true"/>
          <p:nvPr/>
        </p:nvSpPr>
        <p:spPr>
          <a:xfrm rot="0">
            <a:off x="9773440" y="4750562"/>
            <a:ext cx="9133549" cy="838048"/>
          </a:xfrm>
          <a:prstGeom prst="rect">
            <a:avLst/>
          </a:prstGeom>
        </p:spPr>
        <p:txBody>
          <a:bodyPr anchor="t" rtlCol="false" tIns="0" lIns="0" bIns="0" rIns="0">
            <a:spAutoFit/>
          </a:bodyPr>
          <a:lstStyle/>
          <a:p>
            <a:pPr algn="ctr">
              <a:lnSpc>
                <a:spcPts val="6148"/>
              </a:lnSpc>
            </a:pPr>
            <a:r>
              <a:rPr lang="en-US" sz="5124">
                <a:solidFill>
                  <a:srgbClr val="FFFFFF"/>
                </a:solidFill>
                <a:latin typeface="Poppins Ultra-Bold"/>
              </a:rPr>
              <a:t>Automatic Switching</a:t>
            </a:r>
          </a:p>
        </p:txBody>
      </p:sp>
      <p:sp>
        <p:nvSpPr>
          <p:cNvPr name="TextBox 20" id="20"/>
          <p:cNvSpPr txBox="true"/>
          <p:nvPr/>
        </p:nvSpPr>
        <p:spPr>
          <a:xfrm rot="0">
            <a:off x="10620992" y="5675287"/>
            <a:ext cx="7667008" cy="3914775"/>
          </a:xfrm>
          <a:prstGeom prst="rect">
            <a:avLst/>
          </a:prstGeom>
        </p:spPr>
        <p:txBody>
          <a:bodyPr anchor="t" rtlCol="false" tIns="0" lIns="0" bIns="0" rIns="0">
            <a:spAutoFit/>
          </a:bodyPr>
          <a:lstStyle/>
          <a:p>
            <a:pPr>
              <a:lnSpc>
                <a:spcPts val="5174"/>
              </a:lnSpc>
            </a:pPr>
            <a:r>
              <a:rPr lang="en-US" sz="4311">
                <a:solidFill>
                  <a:srgbClr val="FFFFFF"/>
                </a:solidFill>
                <a:latin typeface="Poppins"/>
              </a:rPr>
              <a:t>Secara otomatis mengganti udara kotor pada ruangan dengan udara dari luar yang akan difilter.</a:t>
            </a:r>
          </a:p>
          <a:p>
            <a:pPr>
              <a:lnSpc>
                <a:spcPts val="517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44605"/>
            <a:ext cx="6921727" cy="822064"/>
          </a:xfrm>
          <a:prstGeom prst="rect">
            <a:avLst/>
          </a:prstGeom>
        </p:spPr>
        <p:txBody>
          <a:bodyPr anchor="t" rtlCol="false" tIns="0" lIns="0" bIns="0" rIns="0">
            <a:spAutoFit/>
          </a:bodyPr>
          <a:lstStyle/>
          <a:p>
            <a:pPr>
              <a:lnSpc>
                <a:spcPts val="6107"/>
              </a:lnSpc>
            </a:pPr>
            <a:r>
              <a:rPr lang="en-US" sz="5089">
                <a:solidFill>
                  <a:srgbClr val="060644"/>
                </a:solidFill>
                <a:latin typeface="Poppins Ultra-Bold"/>
              </a:rPr>
              <a:t>Alur Kerja SASAM</a:t>
            </a:r>
          </a:p>
        </p:txBody>
      </p:sp>
      <p:sp>
        <p:nvSpPr>
          <p:cNvPr name="TextBox 3" id="3"/>
          <p:cNvSpPr txBox="true"/>
          <p:nvPr/>
        </p:nvSpPr>
        <p:spPr>
          <a:xfrm rot="0">
            <a:off x="1028700" y="2095244"/>
            <a:ext cx="16230600" cy="1581150"/>
          </a:xfrm>
          <a:prstGeom prst="rect">
            <a:avLst/>
          </a:prstGeom>
        </p:spPr>
        <p:txBody>
          <a:bodyPr anchor="t" rtlCol="false" tIns="0" lIns="0" bIns="0" rIns="0">
            <a:spAutoFit/>
          </a:bodyPr>
          <a:lstStyle/>
          <a:p>
            <a:pPr algn="just">
              <a:lnSpc>
                <a:spcPts val="3120"/>
              </a:lnSpc>
            </a:pPr>
            <a:r>
              <a:rPr lang="en-US" sz="2600">
                <a:solidFill>
                  <a:srgbClr val="000000"/>
                </a:solidFill>
                <a:latin typeface="Poppins"/>
              </a:rPr>
              <a:t>Dengan menggabungkan teknologi pendeteksian sensor kualitas udara, pengaturan pergantian udara otomatis, serta fitur penyaring udara canggih, SASAM berfungsi sebagai solusi lengkap dalam memantau dan mengoptimalkan lingkungan udara di dalam ruangan.  Berikut adalah alur kerja SASAM :</a:t>
            </a:r>
          </a:p>
        </p:txBody>
      </p:sp>
      <p:grpSp>
        <p:nvGrpSpPr>
          <p:cNvPr name="Group 4" id="4"/>
          <p:cNvGrpSpPr/>
          <p:nvPr/>
        </p:nvGrpSpPr>
        <p:grpSpPr>
          <a:xfrm rot="0">
            <a:off x="659015" y="3956649"/>
            <a:ext cx="17356454" cy="3761115"/>
            <a:chOff x="0" y="0"/>
            <a:chExt cx="23141939" cy="5014819"/>
          </a:xfrm>
        </p:grpSpPr>
        <p:grpSp>
          <p:nvGrpSpPr>
            <p:cNvPr name="Group 5" id="5"/>
            <p:cNvGrpSpPr/>
            <p:nvPr/>
          </p:nvGrpSpPr>
          <p:grpSpPr>
            <a:xfrm rot="0">
              <a:off x="0" y="1160989"/>
              <a:ext cx="5230967" cy="3748485"/>
              <a:chOff x="0" y="0"/>
              <a:chExt cx="974749" cy="698500"/>
            </a:xfrm>
          </p:grpSpPr>
          <p:sp>
            <p:nvSpPr>
              <p:cNvPr name="Freeform 6" id="6"/>
              <p:cNvSpPr/>
              <p:nvPr/>
            </p:nvSpPr>
            <p:spPr>
              <a:xfrm flipH="false" flipV="false" rot="0">
                <a:off x="0" y="0"/>
                <a:ext cx="974749" cy="698500"/>
              </a:xfrm>
              <a:custGeom>
                <a:avLst/>
                <a:gdLst/>
                <a:ahLst/>
                <a:cxnLst/>
                <a:rect r="r" b="b" t="t" l="l"/>
                <a:pathLst>
                  <a:path h="698500" w="974749">
                    <a:moveTo>
                      <a:pt x="974749" y="349250"/>
                    </a:moveTo>
                    <a:lnTo>
                      <a:pt x="771548" y="698500"/>
                    </a:lnTo>
                    <a:lnTo>
                      <a:pt x="203200" y="698500"/>
                    </a:lnTo>
                    <a:lnTo>
                      <a:pt x="0" y="349250"/>
                    </a:lnTo>
                    <a:lnTo>
                      <a:pt x="203200" y="0"/>
                    </a:lnTo>
                    <a:lnTo>
                      <a:pt x="771548" y="0"/>
                    </a:lnTo>
                    <a:lnTo>
                      <a:pt x="974749" y="349250"/>
                    </a:lnTo>
                  </a:path>
                </a:pathLst>
              </a:custGeom>
              <a:solidFill>
                <a:srgbClr val="060644"/>
              </a:solidFill>
            </p:spPr>
          </p:sp>
          <p:sp>
            <p:nvSpPr>
              <p:cNvPr name="TextBox 7" id="7"/>
              <p:cNvSpPr txBox="true"/>
              <p:nvPr/>
            </p:nvSpPr>
            <p:spPr>
              <a:xfrm>
                <a:off x="114300" y="-38100"/>
                <a:ext cx="584200" cy="736600"/>
              </a:xfrm>
              <a:prstGeom prst="rect">
                <a:avLst/>
              </a:prstGeom>
            </p:spPr>
            <p:txBody>
              <a:bodyPr anchor="ctr" rtlCol="false" tIns="41371" lIns="41371" bIns="41371" rIns="41371"/>
              <a:lstStyle/>
              <a:p>
                <a:pPr algn="ctr">
                  <a:lnSpc>
                    <a:spcPts val="2660"/>
                  </a:lnSpc>
                  <a:spcBef>
                    <a:spcPct val="0"/>
                  </a:spcBef>
                </a:pPr>
              </a:p>
            </p:txBody>
          </p:sp>
        </p:grpSp>
        <p:grpSp>
          <p:nvGrpSpPr>
            <p:cNvPr name="Group 8" id="8"/>
            <p:cNvGrpSpPr/>
            <p:nvPr/>
          </p:nvGrpSpPr>
          <p:grpSpPr>
            <a:xfrm rot="0">
              <a:off x="4476642" y="1160989"/>
              <a:ext cx="5230967" cy="3748485"/>
              <a:chOff x="0" y="0"/>
              <a:chExt cx="974749" cy="698500"/>
            </a:xfrm>
          </p:grpSpPr>
          <p:sp>
            <p:nvSpPr>
              <p:cNvPr name="Freeform 9" id="9"/>
              <p:cNvSpPr/>
              <p:nvPr/>
            </p:nvSpPr>
            <p:spPr>
              <a:xfrm flipH="false" flipV="false" rot="0">
                <a:off x="0" y="0"/>
                <a:ext cx="974749" cy="698500"/>
              </a:xfrm>
              <a:custGeom>
                <a:avLst/>
                <a:gdLst/>
                <a:ahLst/>
                <a:cxnLst/>
                <a:rect r="r" b="b" t="t" l="l"/>
                <a:pathLst>
                  <a:path h="698500" w="974749">
                    <a:moveTo>
                      <a:pt x="974749" y="349250"/>
                    </a:moveTo>
                    <a:lnTo>
                      <a:pt x="771548" y="698500"/>
                    </a:lnTo>
                    <a:lnTo>
                      <a:pt x="203200" y="698500"/>
                    </a:lnTo>
                    <a:lnTo>
                      <a:pt x="0" y="349250"/>
                    </a:lnTo>
                    <a:lnTo>
                      <a:pt x="203200" y="0"/>
                    </a:lnTo>
                    <a:lnTo>
                      <a:pt x="771548" y="0"/>
                    </a:lnTo>
                    <a:lnTo>
                      <a:pt x="974749" y="349250"/>
                    </a:lnTo>
                  </a:path>
                </a:pathLst>
              </a:custGeom>
              <a:solidFill>
                <a:srgbClr val="557DCF"/>
              </a:solidFill>
            </p:spPr>
          </p:sp>
          <p:sp>
            <p:nvSpPr>
              <p:cNvPr name="TextBox 10" id="10"/>
              <p:cNvSpPr txBox="true"/>
              <p:nvPr/>
            </p:nvSpPr>
            <p:spPr>
              <a:xfrm>
                <a:off x="114300" y="-38100"/>
                <a:ext cx="584200" cy="736600"/>
              </a:xfrm>
              <a:prstGeom prst="rect">
                <a:avLst/>
              </a:prstGeom>
            </p:spPr>
            <p:txBody>
              <a:bodyPr anchor="ctr" rtlCol="false" tIns="41371" lIns="41371" bIns="41371" rIns="41371"/>
              <a:lstStyle/>
              <a:p>
                <a:pPr algn="ctr">
                  <a:lnSpc>
                    <a:spcPts val="2660"/>
                  </a:lnSpc>
                  <a:spcBef>
                    <a:spcPct val="0"/>
                  </a:spcBef>
                </a:pPr>
              </a:p>
            </p:txBody>
          </p:sp>
        </p:grpSp>
        <p:grpSp>
          <p:nvGrpSpPr>
            <p:cNvPr name="Group 11" id="11"/>
            <p:cNvGrpSpPr/>
            <p:nvPr/>
          </p:nvGrpSpPr>
          <p:grpSpPr>
            <a:xfrm rot="0">
              <a:off x="8953283" y="1160989"/>
              <a:ext cx="5230967" cy="3748485"/>
              <a:chOff x="0" y="0"/>
              <a:chExt cx="974749" cy="698500"/>
            </a:xfrm>
          </p:grpSpPr>
          <p:sp>
            <p:nvSpPr>
              <p:cNvPr name="Freeform 12" id="12"/>
              <p:cNvSpPr/>
              <p:nvPr/>
            </p:nvSpPr>
            <p:spPr>
              <a:xfrm flipH="false" flipV="false" rot="0">
                <a:off x="0" y="0"/>
                <a:ext cx="974749" cy="698500"/>
              </a:xfrm>
              <a:custGeom>
                <a:avLst/>
                <a:gdLst/>
                <a:ahLst/>
                <a:cxnLst/>
                <a:rect r="r" b="b" t="t" l="l"/>
                <a:pathLst>
                  <a:path h="698500" w="974749">
                    <a:moveTo>
                      <a:pt x="974749" y="349250"/>
                    </a:moveTo>
                    <a:lnTo>
                      <a:pt x="771548" y="698500"/>
                    </a:lnTo>
                    <a:lnTo>
                      <a:pt x="203200" y="698500"/>
                    </a:lnTo>
                    <a:lnTo>
                      <a:pt x="0" y="349250"/>
                    </a:lnTo>
                    <a:lnTo>
                      <a:pt x="203200" y="0"/>
                    </a:lnTo>
                    <a:lnTo>
                      <a:pt x="771548" y="0"/>
                    </a:lnTo>
                    <a:lnTo>
                      <a:pt x="974749" y="349250"/>
                    </a:lnTo>
                  </a:path>
                </a:pathLst>
              </a:custGeom>
              <a:solidFill>
                <a:srgbClr val="060644"/>
              </a:solidFill>
            </p:spPr>
          </p:sp>
          <p:sp>
            <p:nvSpPr>
              <p:cNvPr name="TextBox 13" id="13"/>
              <p:cNvSpPr txBox="true"/>
              <p:nvPr/>
            </p:nvSpPr>
            <p:spPr>
              <a:xfrm>
                <a:off x="114300" y="-38100"/>
                <a:ext cx="584200" cy="736600"/>
              </a:xfrm>
              <a:prstGeom prst="rect">
                <a:avLst/>
              </a:prstGeom>
            </p:spPr>
            <p:txBody>
              <a:bodyPr anchor="ctr" rtlCol="false" tIns="41371" lIns="41371" bIns="41371" rIns="41371"/>
              <a:lstStyle/>
              <a:p>
                <a:pPr algn="ctr">
                  <a:lnSpc>
                    <a:spcPts val="2660"/>
                  </a:lnSpc>
                  <a:spcBef>
                    <a:spcPct val="0"/>
                  </a:spcBef>
                </a:pPr>
              </a:p>
            </p:txBody>
          </p:sp>
        </p:grpSp>
        <p:grpSp>
          <p:nvGrpSpPr>
            <p:cNvPr name="Group 14" id="14"/>
            <p:cNvGrpSpPr/>
            <p:nvPr/>
          </p:nvGrpSpPr>
          <p:grpSpPr>
            <a:xfrm rot="0">
              <a:off x="13429925" y="1160989"/>
              <a:ext cx="5230967" cy="3748485"/>
              <a:chOff x="0" y="0"/>
              <a:chExt cx="974749" cy="698500"/>
            </a:xfrm>
          </p:grpSpPr>
          <p:sp>
            <p:nvSpPr>
              <p:cNvPr name="Freeform 15" id="15"/>
              <p:cNvSpPr/>
              <p:nvPr/>
            </p:nvSpPr>
            <p:spPr>
              <a:xfrm flipH="false" flipV="false" rot="0">
                <a:off x="0" y="0"/>
                <a:ext cx="974749" cy="698500"/>
              </a:xfrm>
              <a:custGeom>
                <a:avLst/>
                <a:gdLst/>
                <a:ahLst/>
                <a:cxnLst/>
                <a:rect r="r" b="b" t="t" l="l"/>
                <a:pathLst>
                  <a:path h="698500" w="974749">
                    <a:moveTo>
                      <a:pt x="974749" y="349250"/>
                    </a:moveTo>
                    <a:lnTo>
                      <a:pt x="771548" y="698500"/>
                    </a:lnTo>
                    <a:lnTo>
                      <a:pt x="203200" y="698500"/>
                    </a:lnTo>
                    <a:lnTo>
                      <a:pt x="0" y="349250"/>
                    </a:lnTo>
                    <a:lnTo>
                      <a:pt x="203200" y="0"/>
                    </a:lnTo>
                    <a:lnTo>
                      <a:pt x="771548" y="0"/>
                    </a:lnTo>
                    <a:lnTo>
                      <a:pt x="974749" y="349250"/>
                    </a:lnTo>
                  </a:path>
                </a:pathLst>
              </a:custGeom>
              <a:solidFill>
                <a:srgbClr val="557DCF"/>
              </a:solidFill>
            </p:spPr>
          </p:sp>
          <p:sp>
            <p:nvSpPr>
              <p:cNvPr name="TextBox 16" id="16"/>
              <p:cNvSpPr txBox="true"/>
              <p:nvPr/>
            </p:nvSpPr>
            <p:spPr>
              <a:xfrm>
                <a:off x="114300" y="-38100"/>
                <a:ext cx="584200" cy="736600"/>
              </a:xfrm>
              <a:prstGeom prst="rect">
                <a:avLst/>
              </a:prstGeom>
            </p:spPr>
            <p:txBody>
              <a:bodyPr anchor="ctr" rtlCol="false" tIns="41371" lIns="41371" bIns="41371" rIns="41371"/>
              <a:lstStyle/>
              <a:p>
                <a:pPr algn="ctr">
                  <a:lnSpc>
                    <a:spcPts val="2660"/>
                  </a:lnSpc>
                  <a:spcBef>
                    <a:spcPct val="0"/>
                  </a:spcBef>
                </a:pPr>
              </a:p>
            </p:txBody>
          </p:sp>
        </p:grpSp>
        <p:grpSp>
          <p:nvGrpSpPr>
            <p:cNvPr name="Group 17" id="17"/>
            <p:cNvGrpSpPr/>
            <p:nvPr/>
          </p:nvGrpSpPr>
          <p:grpSpPr>
            <a:xfrm rot="0">
              <a:off x="1782536" y="0"/>
              <a:ext cx="1665896" cy="166589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57DCF"/>
              </a:solidFill>
            </p:spPr>
          </p:sp>
          <p:sp>
            <p:nvSpPr>
              <p:cNvPr name="TextBox 19" id="19"/>
              <p:cNvSpPr txBox="true"/>
              <p:nvPr/>
            </p:nvSpPr>
            <p:spPr>
              <a:xfrm>
                <a:off x="76200" y="19050"/>
                <a:ext cx="660400" cy="717550"/>
              </a:xfrm>
              <a:prstGeom prst="rect">
                <a:avLst/>
              </a:prstGeom>
            </p:spPr>
            <p:txBody>
              <a:bodyPr anchor="ctr" rtlCol="false" tIns="41371" lIns="41371" bIns="41371" rIns="41371"/>
              <a:lstStyle/>
              <a:p>
                <a:pPr algn="ctr">
                  <a:lnSpc>
                    <a:spcPts val="2660"/>
                  </a:lnSpc>
                </a:pPr>
              </a:p>
            </p:txBody>
          </p:sp>
        </p:grpSp>
        <p:grpSp>
          <p:nvGrpSpPr>
            <p:cNvPr name="Group 20" id="20"/>
            <p:cNvGrpSpPr/>
            <p:nvPr/>
          </p:nvGrpSpPr>
          <p:grpSpPr>
            <a:xfrm rot="0">
              <a:off x="6259178" y="35115"/>
              <a:ext cx="1665896" cy="16658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60644"/>
              </a:solidFill>
            </p:spPr>
          </p:sp>
          <p:sp>
            <p:nvSpPr>
              <p:cNvPr name="TextBox 22" id="22"/>
              <p:cNvSpPr txBox="true"/>
              <p:nvPr/>
            </p:nvSpPr>
            <p:spPr>
              <a:xfrm>
                <a:off x="76200" y="19050"/>
                <a:ext cx="660400" cy="717550"/>
              </a:xfrm>
              <a:prstGeom prst="rect">
                <a:avLst/>
              </a:prstGeom>
            </p:spPr>
            <p:txBody>
              <a:bodyPr anchor="ctr" rtlCol="false" tIns="41371" lIns="41371" bIns="41371" rIns="41371"/>
              <a:lstStyle/>
              <a:p>
                <a:pPr algn="ctr">
                  <a:lnSpc>
                    <a:spcPts val="2660"/>
                  </a:lnSpc>
                </a:pPr>
              </a:p>
            </p:txBody>
          </p:sp>
        </p:grpSp>
        <p:grpSp>
          <p:nvGrpSpPr>
            <p:cNvPr name="Group 23" id="23"/>
            <p:cNvGrpSpPr/>
            <p:nvPr/>
          </p:nvGrpSpPr>
          <p:grpSpPr>
            <a:xfrm rot="0">
              <a:off x="10735819" y="70230"/>
              <a:ext cx="1665896" cy="166589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57DCF"/>
              </a:solidFill>
            </p:spPr>
          </p:sp>
          <p:sp>
            <p:nvSpPr>
              <p:cNvPr name="TextBox 25" id="25"/>
              <p:cNvSpPr txBox="true"/>
              <p:nvPr/>
            </p:nvSpPr>
            <p:spPr>
              <a:xfrm>
                <a:off x="76200" y="19050"/>
                <a:ext cx="660400" cy="717550"/>
              </a:xfrm>
              <a:prstGeom prst="rect">
                <a:avLst/>
              </a:prstGeom>
            </p:spPr>
            <p:txBody>
              <a:bodyPr anchor="ctr" rtlCol="false" tIns="41371" lIns="41371" bIns="41371" rIns="41371"/>
              <a:lstStyle/>
              <a:p>
                <a:pPr algn="ctr">
                  <a:lnSpc>
                    <a:spcPts val="2660"/>
                  </a:lnSpc>
                </a:pPr>
              </a:p>
            </p:txBody>
          </p:sp>
        </p:grpSp>
        <p:grpSp>
          <p:nvGrpSpPr>
            <p:cNvPr name="Group 26" id="26"/>
            <p:cNvGrpSpPr/>
            <p:nvPr/>
          </p:nvGrpSpPr>
          <p:grpSpPr>
            <a:xfrm rot="0">
              <a:off x="15212461" y="105345"/>
              <a:ext cx="1665896" cy="166589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60644"/>
              </a:solidFill>
            </p:spPr>
          </p:sp>
          <p:sp>
            <p:nvSpPr>
              <p:cNvPr name="TextBox 28" id="28"/>
              <p:cNvSpPr txBox="true"/>
              <p:nvPr/>
            </p:nvSpPr>
            <p:spPr>
              <a:xfrm>
                <a:off x="76200" y="19050"/>
                <a:ext cx="660400" cy="717550"/>
              </a:xfrm>
              <a:prstGeom prst="rect">
                <a:avLst/>
              </a:prstGeom>
            </p:spPr>
            <p:txBody>
              <a:bodyPr anchor="ctr" rtlCol="false" tIns="41371" lIns="41371" bIns="41371" rIns="41371"/>
              <a:lstStyle/>
              <a:p>
                <a:pPr algn="ctr">
                  <a:lnSpc>
                    <a:spcPts val="2660"/>
                  </a:lnSpc>
                </a:pPr>
              </a:p>
            </p:txBody>
          </p:sp>
        </p:grpSp>
        <p:sp>
          <p:nvSpPr>
            <p:cNvPr name="Freeform 29" id="29"/>
            <p:cNvSpPr/>
            <p:nvPr/>
          </p:nvSpPr>
          <p:spPr>
            <a:xfrm flipH="false" flipV="false" rot="0">
              <a:off x="2181626" y="332692"/>
              <a:ext cx="867716" cy="1000511"/>
            </a:xfrm>
            <a:custGeom>
              <a:avLst/>
              <a:gdLst/>
              <a:ahLst/>
              <a:cxnLst/>
              <a:rect r="r" b="b" t="t" l="l"/>
              <a:pathLst>
                <a:path h="1000511" w="867716">
                  <a:moveTo>
                    <a:pt x="0" y="0"/>
                  </a:moveTo>
                  <a:lnTo>
                    <a:pt x="867716" y="0"/>
                  </a:lnTo>
                  <a:lnTo>
                    <a:pt x="867716" y="1000511"/>
                  </a:lnTo>
                  <a:lnTo>
                    <a:pt x="0" y="1000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5505750" y="355358"/>
              <a:ext cx="1027385" cy="1027385"/>
            </a:xfrm>
            <a:custGeom>
              <a:avLst/>
              <a:gdLst/>
              <a:ahLst/>
              <a:cxnLst/>
              <a:rect r="r" b="b" t="t" l="l"/>
              <a:pathLst>
                <a:path h="1027385" w="1027385">
                  <a:moveTo>
                    <a:pt x="0" y="0"/>
                  </a:moveTo>
                  <a:lnTo>
                    <a:pt x="1027385" y="0"/>
                  </a:lnTo>
                  <a:lnTo>
                    <a:pt x="1027385" y="1027384"/>
                  </a:lnTo>
                  <a:lnTo>
                    <a:pt x="0" y="1027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1030534" y="355358"/>
              <a:ext cx="1076466" cy="1095640"/>
            </a:xfrm>
            <a:custGeom>
              <a:avLst/>
              <a:gdLst/>
              <a:ahLst/>
              <a:cxnLst/>
              <a:rect r="r" b="b" t="t" l="l"/>
              <a:pathLst>
                <a:path h="1095640" w="1076466">
                  <a:moveTo>
                    <a:pt x="0" y="0"/>
                  </a:moveTo>
                  <a:lnTo>
                    <a:pt x="1076466" y="0"/>
                  </a:lnTo>
                  <a:lnTo>
                    <a:pt x="1076466" y="1095640"/>
                  </a:lnTo>
                  <a:lnTo>
                    <a:pt x="0" y="1095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6667650" y="309953"/>
              <a:ext cx="964134" cy="1116219"/>
            </a:xfrm>
            <a:custGeom>
              <a:avLst/>
              <a:gdLst/>
              <a:ahLst/>
              <a:cxnLst/>
              <a:rect r="r" b="b" t="t" l="l"/>
              <a:pathLst>
                <a:path h="1116219" w="964134">
                  <a:moveTo>
                    <a:pt x="0" y="0"/>
                  </a:moveTo>
                  <a:lnTo>
                    <a:pt x="964134" y="0"/>
                  </a:lnTo>
                  <a:lnTo>
                    <a:pt x="964134" y="1116219"/>
                  </a:lnTo>
                  <a:lnTo>
                    <a:pt x="0" y="1116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769112" y="2411349"/>
              <a:ext cx="3707530" cy="1810173"/>
            </a:xfrm>
            <a:prstGeom prst="rect">
              <a:avLst/>
            </a:prstGeom>
          </p:spPr>
          <p:txBody>
            <a:bodyPr anchor="t" rtlCol="false" tIns="0" lIns="0" bIns="0" rIns="0">
              <a:spAutoFit/>
            </a:bodyPr>
            <a:lstStyle/>
            <a:p>
              <a:pPr algn="ctr">
                <a:lnSpc>
                  <a:spcPts val="2683"/>
                </a:lnSpc>
              </a:pPr>
              <a:r>
                <a:rPr lang="en-US" sz="2235">
                  <a:solidFill>
                    <a:srgbClr val="FFFFFF"/>
                  </a:solidFill>
                  <a:latin typeface="Poppins Medium"/>
                </a:rPr>
                <a:t>sensor mendeteksi Udara kotor/Asap di dalam ruangan</a:t>
              </a:r>
            </a:p>
            <a:p>
              <a:pPr algn="ctr">
                <a:lnSpc>
                  <a:spcPts val="2683"/>
                </a:lnSpc>
              </a:pPr>
            </a:p>
          </p:txBody>
        </p:sp>
        <p:sp>
          <p:nvSpPr>
            <p:cNvPr name="TextBox 34" id="34"/>
            <p:cNvSpPr txBox="true"/>
            <p:nvPr/>
          </p:nvSpPr>
          <p:spPr>
            <a:xfrm rot="0">
              <a:off x="5230967" y="2411349"/>
              <a:ext cx="3732085" cy="2257954"/>
            </a:xfrm>
            <a:prstGeom prst="rect">
              <a:avLst/>
            </a:prstGeom>
          </p:spPr>
          <p:txBody>
            <a:bodyPr anchor="t" rtlCol="false" tIns="0" lIns="0" bIns="0" rIns="0">
              <a:spAutoFit/>
            </a:bodyPr>
            <a:lstStyle/>
            <a:p>
              <a:pPr algn="ctr">
                <a:lnSpc>
                  <a:spcPts val="2683"/>
                </a:lnSpc>
              </a:pPr>
              <a:r>
                <a:rPr lang="en-US" sz="2235">
                  <a:solidFill>
                    <a:srgbClr val="FFFFFF"/>
                  </a:solidFill>
                  <a:latin typeface="Poppins Medium"/>
                </a:rPr>
                <a:t>Asap disedot oleh Fan dalam untuk dikeluarkan keluar ruangan</a:t>
              </a:r>
            </a:p>
            <a:p>
              <a:pPr algn="ctr">
                <a:lnSpc>
                  <a:spcPts val="2683"/>
                </a:lnSpc>
              </a:pPr>
            </a:p>
          </p:txBody>
        </p:sp>
        <p:sp>
          <p:nvSpPr>
            <p:cNvPr name="TextBox 35" id="35"/>
            <p:cNvSpPr txBox="true"/>
            <p:nvPr/>
          </p:nvSpPr>
          <p:spPr>
            <a:xfrm rot="0">
              <a:off x="9835963" y="2411349"/>
              <a:ext cx="3593962" cy="1810173"/>
            </a:xfrm>
            <a:prstGeom prst="rect">
              <a:avLst/>
            </a:prstGeom>
          </p:spPr>
          <p:txBody>
            <a:bodyPr anchor="t" rtlCol="false" tIns="0" lIns="0" bIns="0" rIns="0">
              <a:spAutoFit/>
            </a:bodyPr>
            <a:lstStyle/>
            <a:p>
              <a:pPr algn="ctr">
                <a:lnSpc>
                  <a:spcPts val="2683"/>
                </a:lnSpc>
              </a:pPr>
              <a:r>
                <a:rPr lang="en-US" sz="2235">
                  <a:solidFill>
                    <a:srgbClr val="FFFFFF"/>
                  </a:solidFill>
                  <a:latin typeface="Poppins Medium"/>
                </a:rPr>
                <a:t>Fan luar menyedot udara baru dari luar</a:t>
              </a:r>
            </a:p>
            <a:p>
              <a:pPr algn="ctr">
                <a:lnSpc>
                  <a:spcPts val="2683"/>
                </a:lnSpc>
              </a:pPr>
            </a:p>
          </p:txBody>
        </p:sp>
        <p:sp>
          <p:nvSpPr>
            <p:cNvPr name="TextBox 36" id="36"/>
            <p:cNvSpPr txBox="true"/>
            <p:nvPr/>
          </p:nvSpPr>
          <p:spPr>
            <a:xfrm rot="0">
              <a:off x="13845972" y="2187459"/>
              <a:ext cx="4346940" cy="2705735"/>
            </a:xfrm>
            <a:prstGeom prst="rect">
              <a:avLst/>
            </a:prstGeom>
          </p:spPr>
          <p:txBody>
            <a:bodyPr anchor="t" rtlCol="false" tIns="0" lIns="0" bIns="0" rIns="0">
              <a:spAutoFit/>
            </a:bodyPr>
            <a:lstStyle/>
            <a:p>
              <a:pPr algn="ctr">
                <a:lnSpc>
                  <a:spcPts val="2683"/>
                </a:lnSpc>
              </a:pPr>
              <a:r>
                <a:rPr lang="en-US" sz="2235">
                  <a:solidFill>
                    <a:srgbClr val="FFFFFF"/>
                  </a:solidFill>
                  <a:latin typeface="Poppins Medium"/>
                </a:rPr>
                <a:t>Sensor mendeteksi adanya debu pada udara baru dan masuk ke proses filterasi</a:t>
              </a:r>
            </a:p>
            <a:p>
              <a:pPr algn="ctr">
                <a:lnSpc>
                  <a:spcPts val="2683"/>
                </a:lnSpc>
              </a:pPr>
            </a:p>
          </p:txBody>
        </p:sp>
        <p:grpSp>
          <p:nvGrpSpPr>
            <p:cNvPr name="Group 37" id="37"/>
            <p:cNvGrpSpPr/>
            <p:nvPr/>
          </p:nvGrpSpPr>
          <p:grpSpPr>
            <a:xfrm rot="0">
              <a:off x="17910971" y="1266334"/>
              <a:ext cx="5230967" cy="3748485"/>
              <a:chOff x="0" y="0"/>
              <a:chExt cx="974749" cy="698500"/>
            </a:xfrm>
          </p:grpSpPr>
          <p:sp>
            <p:nvSpPr>
              <p:cNvPr name="Freeform 38" id="38"/>
              <p:cNvSpPr/>
              <p:nvPr/>
            </p:nvSpPr>
            <p:spPr>
              <a:xfrm flipH="false" flipV="false" rot="0">
                <a:off x="0" y="0"/>
                <a:ext cx="974749" cy="698500"/>
              </a:xfrm>
              <a:custGeom>
                <a:avLst/>
                <a:gdLst/>
                <a:ahLst/>
                <a:cxnLst/>
                <a:rect r="r" b="b" t="t" l="l"/>
                <a:pathLst>
                  <a:path h="698500" w="974749">
                    <a:moveTo>
                      <a:pt x="974749" y="349250"/>
                    </a:moveTo>
                    <a:lnTo>
                      <a:pt x="771548" y="698500"/>
                    </a:lnTo>
                    <a:lnTo>
                      <a:pt x="203200" y="698500"/>
                    </a:lnTo>
                    <a:lnTo>
                      <a:pt x="0" y="349250"/>
                    </a:lnTo>
                    <a:lnTo>
                      <a:pt x="203200" y="0"/>
                    </a:lnTo>
                    <a:lnTo>
                      <a:pt x="771548" y="0"/>
                    </a:lnTo>
                    <a:lnTo>
                      <a:pt x="974749" y="349250"/>
                    </a:lnTo>
                  </a:path>
                </a:pathLst>
              </a:custGeom>
              <a:solidFill>
                <a:srgbClr val="060644"/>
              </a:solidFill>
            </p:spPr>
          </p:sp>
          <p:sp>
            <p:nvSpPr>
              <p:cNvPr name="TextBox 39" id="39"/>
              <p:cNvSpPr txBox="true"/>
              <p:nvPr/>
            </p:nvSpPr>
            <p:spPr>
              <a:xfrm>
                <a:off x="114300" y="-38100"/>
                <a:ext cx="584200" cy="736600"/>
              </a:xfrm>
              <a:prstGeom prst="rect">
                <a:avLst/>
              </a:prstGeom>
            </p:spPr>
            <p:txBody>
              <a:bodyPr anchor="ctr" rtlCol="false" tIns="41371" lIns="41371" bIns="41371" rIns="41371"/>
              <a:lstStyle/>
              <a:p>
                <a:pPr algn="ctr">
                  <a:lnSpc>
                    <a:spcPts val="2660"/>
                  </a:lnSpc>
                  <a:spcBef>
                    <a:spcPct val="0"/>
                  </a:spcBef>
                </a:pPr>
              </a:p>
            </p:txBody>
          </p:sp>
        </p:grpSp>
        <p:grpSp>
          <p:nvGrpSpPr>
            <p:cNvPr name="Group 40" id="40"/>
            <p:cNvGrpSpPr/>
            <p:nvPr/>
          </p:nvGrpSpPr>
          <p:grpSpPr>
            <a:xfrm rot="0">
              <a:off x="19693507" y="105345"/>
              <a:ext cx="1665896" cy="166589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57DCF"/>
              </a:solidFill>
            </p:spPr>
          </p:sp>
          <p:sp>
            <p:nvSpPr>
              <p:cNvPr name="TextBox 42" id="42"/>
              <p:cNvSpPr txBox="true"/>
              <p:nvPr/>
            </p:nvSpPr>
            <p:spPr>
              <a:xfrm>
                <a:off x="76200" y="19050"/>
                <a:ext cx="660400" cy="717550"/>
              </a:xfrm>
              <a:prstGeom prst="rect">
                <a:avLst/>
              </a:prstGeom>
            </p:spPr>
            <p:txBody>
              <a:bodyPr anchor="ctr" rtlCol="false" tIns="41371" lIns="41371" bIns="41371" rIns="41371"/>
              <a:lstStyle/>
              <a:p>
                <a:pPr algn="ctr">
                  <a:lnSpc>
                    <a:spcPts val="2660"/>
                  </a:lnSpc>
                </a:pPr>
              </a:p>
            </p:txBody>
          </p:sp>
        </p:grpSp>
        <p:sp>
          <p:nvSpPr>
            <p:cNvPr name="Freeform 43" id="43"/>
            <p:cNvSpPr/>
            <p:nvPr/>
          </p:nvSpPr>
          <p:spPr>
            <a:xfrm flipH="false" flipV="false" rot="0">
              <a:off x="20092597" y="438037"/>
              <a:ext cx="867716" cy="1000511"/>
            </a:xfrm>
            <a:custGeom>
              <a:avLst/>
              <a:gdLst/>
              <a:ahLst/>
              <a:cxnLst/>
              <a:rect r="r" b="b" t="t" l="l"/>
              <a:pathLst>
                <a:path h="1000511" w="867716">
                  <a:moveTo>
                    <a:pt x="0" y="0"/>
                  </a:moveTo>
                  <a:lnTo>
                    <a:pt x="867716" y="0"/>
                  </a:lnTo>
                  <a:lnTo>
                    <a:pt x="867716" y="1000511"/>
                  </a:lnTo>
                  <a:lnTo>
                    <a:pt x="0" y="1000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4" id="44"/>
            <p:cNvSpPr txBox="true"/>
            <p:nvPr/>
          </p:nvSpPr>
          <p:spPr>
            <a:xfrm rot="0">
              <a:off x="18680083" y="2516694"/>
              <a:ext cx="3707530" cy="1810173"/>
            </a:xfrm>
            <a:prstGeom prst="rect">
              <a:avLst/>
            </a:prstGeom>
          </p:spPr>
          <p:txBody>
            <a:bodyPr anchor="t" rtlCol="false" tIns="0" lIns="0" bIns="0" rIns="0">
              <a:spAutoFit/>
            </a:bodyPr>
            <a:lstStyle/>
            <a:p>
              <a:pPr algn="ctr">
                <a:lnSpc>
                  <a:spcPts val="2683"/>
                </a:lnSpc>
              </a:pPr>
              <a:r>
                <a:rPr lang="en-US" sz="2235">
                  <a:solidFill>
                    <a:srgbClr val="FFFFFF"/>
                  </a:solidFill>
                  <a:latin typeface="Poppins Medium"/>
                </a:rPr>
                <a:t>Udara yang sudah difilter dilepaskan ke dalam ruangan</a:t>
              </a:r>
            </a:p>
            <a:p>
              <a:pPr algn="ctr">
                <a:lnSpc>
                  <a:spcPts val="2683"/>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DAFs1Y_g5qw</dc:identifier>
  <dcterms:modified xsi:type="dcterms:W3CDTF">2011-08-01T06:04:30Z</dcterms:modified>
  <cp:revision>1</cp:revision>
  <dc:title>Pitching - Tim Success</dc:title>
</cp:coreProperties>
</file>